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3"/>
  </p:notesMasterIdLst>
  <p:handoutMasterIdLst>
    <p:handoutMasterId r:id="rId4"/>
  </p:handoutMasterIdLst>
  <p:sldIdLst>
    <p:sldId id="374" r:id="rId2"/>
  </p:sldIdLst>
  <p:sldSz cx="43891200" cy="32918400"/>
  <p:notesSz cx="9236075" cy="6973888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2163608" algn="r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4327215" algn="r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6490823" algn="r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8654430" algn="r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10818038" algn="l" defTabSz="2163608" rtl="0" eaLnBrk="1" latinLnBrk="0" hangingPunct="1">
      <a:defRPr sz="3800"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12981645" algn="l" defTabSz="2163608" rtl="0" eaLnBrk="1" latinLnBrk="0" hangingPunct="1">
      <a:defRPr sz="3800"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15145253" algn="l" defTabSz="2163608" rtl="0" eaLnBrk="1" latinLnBrk="0" hangingPunct="1">
      <a:defRPr sz="3800"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17308860" algn="l" defTabSz="2163608" rtl="0" eaLnBrk="1" latinLnBrk="0" hangingPunct="1">
      <a:defRPr sz="3800"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7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9E9"/>
    <a:srgbClr val="CFD0D2"/>
    <a:srgbClr val="333092"/>
    <a:srgbClr val="CC0000"/>
    <a:srgbClr val="19458D"/>
    <a:srgbClr val="B32317"/>
    <a:srgbClr val="B2730E"/>
    <a:srgbClr val="BDDEB1"/>
    <a:srgbClr val="E7D8AC"/>
    <a:srgbClr val="80A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2343" autoAdjust="0"/>
    <p:restoredTop sz="95517" autoAdjust="0"/>
  </p:normalViewPr>
  <p:slideViewPr>
    <p:cSldViewPr snapToGrid="0">
      <p:cViewPr varScale="1">
        <p:scale>
          <a:sx n="18" d="100"/>
          <a:sy n="18" d="100"/>
        </p:scale>
        <p:origin x="1805" y="8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-2814" y="-114"/>
      </p:cViewPr>
      <p:guideLst>
        <p:guide orient="horz" pos="219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0C04D-26CB-47FC-807C-C64E4F6F754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F763C32-3D6C-476C-A617-1362228F39EF}">
      <dgm:prSet phldrT="[Tex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Results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96CDE-60F8-42CE-A807-CAEC9458909F}" type="parTrans" cxnId="{9A837C0F-911C-4669-8877-746065D3DFD0}">
      <dgm:prSet/>
      <dgm:spPr/>
      <dgm:t>
        <a:bodyPr/>
        <a:lstStyle/>
        <a:p>
          <a:endParaRPr lang="en-US"/>
        </a:p>
      </dgm:t>
    </dgm:pt>
    <dgm:pt modelId="{62FF9857-2A11-4AF1-AB2D-1DFC63E64CB6}" type="sibTrans" cxnId="{9A837C0F-911C-4669-8877-746065D3DFD0}">
      <dgm:prSet/>
      <dgm:spPr/>
      <dgm:t>
        <a:bodyPr/>
        <a:lstStyle/>
        <a:p>
          <a:endParaRPr lang="en-US"/>
        </a:p>
      </dgm:t>
    </dgm:pt>
    <dgm:pt modelId="{2410E316-D8AB-4A23-B8B4-4FC20CE8844D}">
      <dgm:prSet phldrT="[Tex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Behavior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A9072A-220B-4D49-A737-3EDC6ACA7E5B}" type="parTrans" cxnId="{60DB3987-CFCD-478B-8CF2-DCF8BA51561B}">
      <dgm:prSet/>
      <dgm:spPr/>
      <dgm:t>
        <a:bodyPr/>
        <a:lstStyle/>
        <a:p>
          <a:endParaRPr lang="en-US"/>
        </a:p>
      </dgm:t>
    </dgm:pt>
    <dgm:pt modelId="{553CADCD-FC8D-4AC8-95E8-C9F669750683}" type="sibTrans" cxnId="{60DB3987-CFCD-478B-8CF2-DCF8BA51561B}">
      <dgm:prSet/>
      <dgm:spPr/>
      <dgm:t>
        <a:bodyPr/>
        <a:lstStyle/>
        <a:p>
          <a:endParaRPr lang="en-US"/>
        </a:p>
      </dgm:t>
    </dgm:pt>
    <dgm:pt modelId="{BB1FA9BA-AA90-4C8A-97D9-D8C95DBAA842}">
      <dgm:prSet phldrT="[Tex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Learning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11578-8CB1-44ED-BF54-777596B02570}" type="parTrans" cxnId="{F825C6F8-F289-4059-B50E-DECEE0C5C67C}">
      <dgm:prSet/>
      <dgm:spPr/>
      <dgm:t>
        <a:bodyPr/>
        <a:lstStyle/>
        <a:p>
          <a:endParaRPr lang="en-US"/>
        </a:p>
      </dgm:t>
    </dgm:pt>
    <dgm:pt modelId="{8FB401FB-87ED-43EA-B036-101DCE9A71AC}" type="sibTrans" cxnId="{F825C6F8-F289-4059-B50E-DECEE0C5C67C}">
      <dgm:prSet/>
      <dgm:spPr/>
      <dgm:t>
        <a:bodyPr/>
        <a:lstStyle/>
        <a:p>
          <a:endParaRPr lang="en-US"/>
        </a:p>
      </dgm:t>
    </dgm:pt>
    <dgm:pt modelId="{988CF46F-F067-4DD0-A9E4-933CBFEDB917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Reaction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7DDB12-38FD-462B-94FE-73DE126CFEEF}" type="parTrans" cxnId="{7E6F4550-2601-4FBE-B180-64B79C51365B}">
      <dgm:prSet/>
      <dgm:spPr/>
      <dgm:t>
        <a:bodyPr/>
        <a:lstStyle/>
        <a:p>
          <a:endParaRPr lang="en-US"/>
        </a:p>
      </dgm:t>
    </dgm:pt>
    <dgm:pt modelId="{708B2834-DEFC-4EFC-95AB-F4FECC6CD4BC}" type="sibTrans" cxnId="{7E6F4550-2601-4FBE-B180-64B79C51365B}">
      <dgm:prSet/>
      <dgm:spPr/>
      <dgm:t>
        <a:bodyPr/>
        <a:lstStyle/>
        <a:p>
          <a:endParaRPr lang="en-US"/>
        </a:p>
      </dgm:t>
    </dgm:pt>
    <dgm:pt modelId="{5E957314-8C28-4166-91D3-7C2A750B8245}" type="pres">
      <dgm:prSet presAssocID="{18A0C04D-26CB-47FC-807C-C64E4F6F7546}" presName="compositeShape" presStyleCnt="0">
        <dgm:presLayoutVars>
          <dgm:dir/>
          <dgm:resizeHandles/>
        </dgm:presLayoutVars>
      </dgm:prSet>
      <dgm:spPr/>
    </dgm:pt>
    <dgm:pt modelId="{31181F3B-B7E5-4B6E-B96C-4CA985C567D1}" type="pres">
      <dgm:prSet presAssocID="{18A0C04D-26CB-47FC-807C-C64E4F6F7546}" presName="pyramid" presStyleLbl="node1" presStyleIdx="0" presStyleCnt="1"/>
      <dgm:spPr>
        <a:solidFill>
          <a:srgbClr val="FFC000"/>
        </a:solidFill>
      </dgm:spPr>
    </dgm:pt>
    <dgm:pt modelId="{58B17D72-109A-4102-B714-74F41C330D81}" type="pres">
      <dgm:prSet presAssocID="{18A0C04D-26CB-47FC-807C-C64E4F6F7546}" presName="theList" presStyleCnt="0"/>
      <dgm:spPr/>
    </dgm:pt>
    <dgm:pt modelId="{2DFA989A-6BD4-49B9-B387-396825000361}" type="pres">
      <dgm:prSet presAssocID="{DF763C32-3D6C-476C-A617-1362228F39EF}" presName="aNode" presStyleLbl="fgAcc1" presStyleIdx="0" presStyleCnt="4" custLinFactNeighborX="-27692" custLinFactNeighborY="11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E4A54-71F9-453A-8B80-DE6A6F5EC6CE}" type="pres">
      <dgm:prSet presAssocID="{DF763C32-3D6C-476C-A617-1362228F39EF}" presName="aSpace" presStyleCnt="0"/>
      <dgm:spPr/>
    </dgm:pt>
    <dgm:pt modelId="{EE6205B5-278F-424B-BF77-EEA6AF77AC4C}" type="pres">
      <dgm:prSet presAssocID="{2410E316-D8AB-4A23-B8B4-4FC20CE8844D}" presName="aNode" presStyleLbl="fgAcc1" presStyleIdx="1" presStyleCnt="4" custLinFactNeighborX="-27692" custLinFactNeighborY="12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A8012-75EA-4319-8729-1F21FD5562B4}" type="pres">
      <dgm:prSet presAssocID="{2410E316-D8AB-4A23-B8B4-4FC20CE8844D}" presName="aSpace" presStyleCnt="0"/>
      <dgm:spPr/>
    </dgm:pt>
    <dgm:pt modelId="{B9EADEBC-FDAC-42FC-BD22-5D96301C26CC}" type="pres">
      <dgm:prSet presAssocID="{BB1FA9BA-AA90-4C8A-97D9-D8C95DBAA842}" presName="aNode" presStyleLbl="fgAcc1" presStyleIdx="2" presStyleCnt="4" custLinFactNeighborX="-27692" custLinFactNeighborY="17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AF227-1341-4EAD-A9F8-0EDCE5FF2965}" type="pres">
      <dgm:prSet presAssocID="{BB1FA9BA-AA90-4C8A-97D9-D8C95DBAA842}" presName="aSpace" presStyleCnt="0"/>
      <dgm:spPr/>
    </dgm:pt>
    <dgm:pt modelId="{7383A7BD-508C-43AA-BAAA-7886E6461F26}" type="pres">
      <dgm:prSet presAssocID="{988CF46F-F067-4DD0-A9E4-933CBFEDB917}" presName="aNode" presStyleLbl="fgAcc1" presStyleIdx="3" presStyleCnt="4" custLinFactNeighborX="-27692" custLinFactNeighborY="-16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544B4-AFDA-4879-A2A8-ECF13524E6C9}" type="pres">
      <dgm:prSet presAssocID="{988CF46F-F067-4DD0-A9E4-933CBFEDB917}" presName="aSpace" presStyleCnt="0"/>
      <dgm:spPr/>
    </dgm:pt>
  </dgm:ptLst>
  <dgm:cxnLst>
    <dgm:cxn modelId="{9A837C0F-911C-4669-8877-746065D3DFD0}" srcId="{18A0C04D-26CB-47FC-807C-C64E4F6F7546}" destId="{DF763C32-3D6C-476C-A617-1362228F39EF}" srcOrd="0" destOrd="0" parTransId="{F0096CDE-60F8-42CE-A807-CAEC9458909F}" sibTransId="{62FF9857-2A11-4AF1-AB2D-1DFC63E64CB6}"/>
    <dgm:cxn modelId="{50FF72AE-CA80-4DC7-868E-7110E192FA17}" type="presOf" srcId="{DF763C32-3D6C-476C-A617-1362228F39EF}" destId="{2DFA989A-6BD4-49B9-B387-396825000361}" srcOrd="0" destOrd="0" presId="urn:microsoft.com/office/officeart/2005/8/layout/pyramid2"/>
    <dgm:cxn modelId="{F825C6F8-F289-4059-B50E-DECEE0C5C67C}" srcId="{18A0C04D-26CB-47FC-807C-C64E4F6F7546}" destId="{BB1FA9BA-AA90-4C8A-97D9-D8C95DBAA842}" srcOrd="2" destOrd="0" parTransId="{95F11578-8CB1-44ED-BF54-777596B02570}" sibTransId="{8FB401FB-87ED-43EA-B036-101DCE9A71AC}"/>
    <dgm:cxn modelId="{7E6F4550-2601-4FBE-B180-64B79C51365B}" srcId="{18A0C04D-26CB-47FC-807C-C64E4F6F7546}" destId="{988CF46F-F067-4DD0-A9E4-933CBFEDB917}" srcOrd="3" destOrd="0" parTransId="{697DDB12-38FD-462B-94FE-73DE126CFEEF}" sibTransId="{708B2834-DEFC-4EFC-95AB-F4FECC6CD4BC}"/>
    <dgm:cxn modelId="{B0707DEB-6999-408C-BB67-82864BDBCE01}" type="presOf" srcId="{988CF46F-F067-4DD0-A9E4-933CBFEDB917}" destId="{7383A7BD-508C-43AA-BAAA-7886E6461F26}" srcOrd="0" destOrd="0" presId="urn:microsoft.com/office/officeart/2005/8/layout/pyramid2"/>
    <dgm:cxn modelId="{C641ED1A-3947-4966-BCA6-AB0BD0EBE913}" type="presOf" srcId="{BB1FA9BA-AA90-4C8A-97D9-D8C95DBAA842}" destId="{B9EADEBC-FDAC-42FC-BD22-5D96301C26CC}" srcOrd="0" destOrd="0" presId="urn:microsoft.com/office/officeart/2005/8/layout/pyramid2"/>
    <dgm:cxn modelId="{60DB3987-CFCD-478B-8CF2-DCF8BA51561B}" srcId="{18A0C04D-26CB-47FC-807C-C64E4F6F7546}" destId="{2410E316-D8AB-4A23-B8B4-4FC20CE8844D}" srcOrd="1" destOrd="0" parTransId="{47A9072A-220B-4D49-A737-3EDC6ACA7E5B}" sibTransId="{553CADCD-FC8D-4AC8-95E8-C9F669750683}"/>
    <dgm:cxn modelId="{7C16FE97-F61D-4C73-BB2F-475F2A18E5C5}" type="presOf" srcId="{18A0C04D-26CB-47FC-807C-C64E4F6F7546}" destId="{5E957314-8C28-4166-91D3-7C2A750B8245}" srcOrd="0" destOrd="0" presId="urn:microsoft.com/office/officeart/2005/8/layout/pyramid2"/>
    <dgm:cxn modelId="{EBD31138-D795-4363-839C-F11A89336038}" type="presOf" srcId="{2410E316-D8AB-4A23-B8B4-4FC20CE8844D}" destId="{EE6205B5-278F-424B-BF77-EEA6AF77AC4C}" srcOrd="0" destOrd="0" presId="urn:microsoft.com/office/officeart/2005/8/layout/pyramid2"/>
    <dgm:cxn modelId="{BEE580FF-7F81-4C7B-8552-1071FD07EB25}" type="presParOf" srcId="{5E957314-8C28-4166-91D3-7C2A750B8245}" destId="{31181F3B-B7E5-4B6E-B96C-4CA985C567D1}" srcOrd="0" destOrd="0" presId="urn:microsoft.com/office/officeart/2005/8/layout/pyramid2"/>
    <dgm:cxn modelId="{B5A53BC0-5EFE-40EA-A653-2D7D8C0019CC}" type="presParOf" srcId="{5E957314-8C28-4166-91D3-7C2A750B8245}" destId="{58B17D72-109A-4102-B714-74F41C330D81}" srcOrd="1" destOrd="0" presId="urn:microsoft.com/office/officeart/2005/8/layout/pyramid2"/>
    <dgm:cxn modelId="{400780C8-8C25-463F-B29F-C77F106C4710}" type="presParOf" srcId="{58B17D72-109A-4102-B714-74F41C330D81}" destId="{2DFA989A-6BD4-49B9-B387-396825000361}" srcOrd="0" destOrd="0" presId="urn:microsoft.com/office/officeart/2005/8/layout/pyramid2"/>
    <dgm:cxn modelId="{63E4B068-9666-42E0-BFEB-D0393590CDDD}" type="presParOf" srcId="{58B17D72-109A-4102-B714-74F41C330D81}" destId="{1D5E4A54-71F9-453A-8B80-DE6A6F5EC6CE}" srcOrd="1" destOrd="0" presId="urn:microsoft.com/office/officeart/2005/8/layout/pyramid2"/>
    <dgm:cxn modelId="{114A9C2B-932D-4970-8736-445C36546F6E}" type="presParOf" srcId="{58B17D72-109A-4102-B714-74F41C330D81}" destId="{EE6205B5-278F-424B-BF77-EEA6AF77AC4C}" srcOrd="2" destOrd="0" presId="urn:microsoft.com/office/officeart/2005/8/layout/pyramid2"/>
    <dgm:cxn modelId="{29C09773-3D07-4FEC-9B47-B2F0AD96791B}" type="presParOf" srcId="{58B17D72-109A-4102-B714-74F41C330D81}" destId="{217A8012-75EA-4319-8729-1F21FD5562B4}" srcOrd="3" destOrd="0" presId="urn:microsoft.com/office/officeart/2005/8/layout/pyramid2"/>
    <dgm:cxn modelId="{A4E6DE06-CFD7-4444-8E7F-81F3276817E7}" type="presParOf" srcId="{58B17D72-109A-4102-B714-74F41C330D81}" destId="{B9EADEBC-FDAC-42FC-BD22-5D96301C26CC}" srcOrd="4" destOrd="0" presId="urn:microsoft.com/office/officeart/2005/8/layout/pyramid2"/>
    <dgm:cxn modelId="{E242F69C-45BE-4458-9A90-CFBBC56C544B}" type="presParOf" srcId="{58B17D72-109A-4102-B714-74F41C330D81}" destId="{861AF227-1341-4EAD-A9F8-0EDCE5FF2965}" srcOrd="5" destOrd="0" presId="urn:microsoft.com/office/officeart/2005/8/layout/pyramid2"/>
    <dgm:cxn modelId="{A53F7E8D-8E92-4709-8B30-85D3F1F9674D}" type="presParOf" srcId="{58B17D72-109A-4102-B714-74F41C330D81}" destId="{7383A7BD-508C-43AA-BAAA-7886E6461F26}" srcOrd="6" destOrd="0" presId="urn:microsoft.com/office/officeart/2005/8/layout/pyramid2"/>
    <dgm:cxn modelId="{5AE17BC2-DE0B-4DF0-806F-81CF79126BF5}" type="presParOf" srcId="{58B17D72-109A-4102-B714-74F41C330D81}" destId="{048544B4-AFDA-4879-A2A8-ECF13524E6C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81F3B-B7E5-4B6E-B96C-4CA985C567D1}">
      <dsp:nvSpPr>
        <dsp:cNvPr id="0" name=""/>
        <dsp:cNvSpPr/>
      </dsp:nvSpPr>
      <dsp:spPr>
        <a:xfrm>
          <a:off x="0" y="0"/>
          <a:ext cx="7033845" cy="9249509"/>
        </a:xfrm>
        <a:prstGeom prst="triangl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A989A-6BD4-49B9-B387-396825000361}">
      <dsp:nvSpPr>
        <dsp:cNvPr id="0" name=""/>
        <dsp:cNvSpPr/>
      </dsp:nvSpPr>
      <dsp:spPr>
        <a:xfrm>
          <a:off x="2250844" y="949570"/>
          <a:ext cx="4571999" cy="1643955"/>
        </a:xfrm>
        <a:prstGeom prst="roundRect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Results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1095" y="1029821"/>
        <a:ext cx="4411497" cy="1483453"/>
      </dsp:txXfrm>
    </dsp:sp>
    <dsp:sp modelId="{EE6205B5-278F-424B-BF77-EEA6AF77AC4C}">
      <dsp:nvSpPr>
        <dsp:cNvPr id="0" name=""/>
        <dsp:cNvSpPr/>
      </dsp:nvSpPr>
      <dsp:spPr>
        <a:xfrm>
          <a:off x="2250844" y="2800454"/>
          <a:ext cx="4571999" cy="1643955"/>
        </a:xfrm>
        <a:prstGeom prst="roundRect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Behavior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1095" y="2880705"/>
        <a:ext cx="4411497" cy="1483453"/>
      </dsp:txXfrm>
    </dsp:sp>
    <dsp:sp modelId="{B9EADEBC-FDAC-42FC-BD22-5D96301C26CC}">
      <dsp:nvSpPr>
        <dsp:cNvPr id="0" name=""/>
        <dsp:cNvSpPr/>
      </dsp:nvSpPr>
      <dsp:spPr>
        <a:xfrm>
          <a:off x="2250844" y="4660553"/>
          <a:ext cx="4571999" cy="1643955"/>
        </a:xfrm>
        <a:prstGeom prst="roundRect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Learning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1095" y="4740804"/>
        <a:ext cx="4411497" cy="1483453"/>
      </dsp:txXfrm>
    </dsp:sp>
    <dsp:sp modelId="{7383A7BD-508C-43AA-BAAA-7886E6461F26}">
      <dsp:nvSpPr>
        <dsp:cNvPr id="0" name=""/>
        <dsp:cNvSpPr/>
      </dsp:nvSpPr>
      <dsp:spPr>
        <a:xfrm>
          <a:off x="2250844" y="6441101"/>
          <a:ext cx="4571999" cy="1643955"/>
        </a:xfrm>
        <a:prstGeom prst="roundRect">
          <a:avLst/>
        </a:prstGeom>
        <a:solidFill>
          <a:schemeClr val="tx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Reaction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1095" y="6521352"/>
        <a:ext cx="4411497" cy="1483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694"/>
          </a:xfrm>
          <a:prstGeom prst="rect">
            <a:avLst/>
          </a:prstGeom>
        </p:spPr>
        <p:txBody>
          <a:bodyPr vert="horz" lIns="92609" tIns="46305" rIns="92609" bIns="46305" rtlCol="0"/>
          <a:lstStyle>
            <a:lvl1pPr algn="l">
              <a:defRPr sz="1200"/>
            </a:lvl1pPr>
          </a:lstStyle>
          <a:p>
            <a:r>
              <a:rPr lang="en-US" sz="800" dirty="0"/>
              <a:t>Developing and Presenting a Professional Poster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8694"/>
          </a:xfrm>
          <a:prstGeom prst="rect">
            <a:avLst/>
          </a:prstGeom>
        </p:spPr>
        <p:txBody>
          <a:bodyPr vert="horz" lIns="92609" tIns="46305" rIns="92609" bIns="46305" rtlCol="0"/>
          <a:lstStyle>
            <a:lvl1pPr algn="r">
              <a:defRPr sz="1200"/>
            </a:lvl1pPr>
          </a:lstStyle>
          <a:p>
            <a:r>
              <a:rPr lang="en-US" sz="800" dirty="0"/>
              <a:t>1/19/15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23985"/>
            <a:ext cx="4002299" cy="348694"/>
          </a:xfrm>
          <a:prstGeom prst="rect">
            <a:avLst/>
          </a:prstGeom>
        </p:spPr>
        <p:txBody>
          <a:bodyPr vert="horz" lIns="92609" tIns="46305" rIns="92609" bIns="46305" rtlCol="0" anchor="b"/>
          <a:lstStyle>
            <a:lvl1pPr algn="l">
              <a:defRPr sz="1200"/>
            </a:lvl1pPr>
          </a:lstStyle>
          <a:p>
            <a:r>
              <a:rPr lang="en-US" sz="800" dirty="0"/>
              <a:t>© Susan Ciurzynski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23985"/>
            <a:ext cx="4002299" cy="348694"/>
          </a:xfrm>
          <a:prstGeom prst="rect">
            <a:avLst/>
          </a:prstGeom>
        </p:spPr>
        <p:txBody>
          <a:bodyPr vert="horz" lIns="92609" tIns="46305" rIns="92609" bIns="46305" rtlCol="0" anchor="b"/>
          <a:lstStyle>
            <a:lvl1pPr algn="r">
              <a:defRPr sz="1200"/>
            </a:lvl1pPr>
          </a:lstStyle>
          <a:p>
            <a:fld id="{3E79CFB4-FF7E-4B57-B65A-38143772FF3A}" type="slidenum">
              <a:rPr lang="en-US" sz="80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5335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2299" cy="34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09" tIns="46305" rIns="92609" bIns="4630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640" y="0"/>
            <a:ext cx="4002299" cy="34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09" tIns="46305" rIns="92609" bIns="463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22288"/>
            <a:ext cx="3489325" cy="261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08" y="3312597"/>
            <a:ext cx="7388860" cy="31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09" tIns="46305" rIns="92609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23985"/>
            <a:ext cx="4002299" cy="34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09" tIns="46305" rIns="92609" bIns="4630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640" y="6623985"/>
            <a:ext cx="4002299" cy="34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609" tIns="46305" rIns="92609" bIns="463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DF0B35D-206A-B145-9786-40C6F56606D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46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2163608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4327215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6490823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8654430" algn="l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10818038" algn="l" defTabSz="216360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81645" algn="l" defTabSz="216360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45253" algn="l" defTabSz="216360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308860" algn="l" defTabSz="216360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8418" indent="-284007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6028" indent="-227206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0440" indent="-227206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44851" indent="-227206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9261" indent="-22720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53673" indent="-22720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08085" indent="-22720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62496" indent="-22720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AC75BA-B4DE-4B13-B3C7-FCB74FD04726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3375" y="522288"/>
            <a:ext cx="3489325" cy="261620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199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25744" y="6583680"/>
            <a:ext cx="39502080" cy="8778240"/>
          </a:xfrm>
        </p:spPr>
        <p:txBody>
          <a:bodyPr vert="horz" lIns="219456" tIns="0" rIns="219456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23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583680" y="1599215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94560" indent="0" algn="ctr">
              <a:buNone/>
            </a:lvl2pPr>
            <a:lvl3pPr marL="4389120" indent="0" algn="ctr">
              <a:buNone/>
            </a:lvl3pPr>
            <a:lvl4pPr marL="6583680" indent="0" algn="ctr">
              <a:buNone/>
            </a:lvl4pPr>
            <a:lvl5pPr marL="8778240" indent="0" algn="ctr">
              <a:buNone/>
            </a:lvl5pPr>
            <a:lvl6pPr marL="10972800" indent="0" algn="ctr">
              <a:buNone/>
            </a:lvl6pPr>
            <a:lvl7pPr marL="13167360" indent="0" algn="ctr">
              <a:buNone/>
            </a:lvl7pPr>
            <a:lvl8pPr marL="15361920" indent="0" algn="ctr">
              <a:buNone/>
            </a:lvl8pPr>
            <a:lvl9pPr marL="1755648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Title Slide URM_P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4D5F-419E-8B4C-B622-22A9B24F36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39DD4-BCFC-6C4E-BE54-29F3D43E37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C694-92E8-0F42-991B-4111D8F974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0" y="2926080"/>
            <a:ext cx="34015680" cy="8778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30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0" y="12037373"/>
            <a:ext cx="34015680" cy="7246618"/>
          </a:xfrm>
        </p:spPr>
        <p:txBody>
          <a:bodyPr anchor="t"/>
          <a:lstStyle>
            <a:lvl1pPr marL="351130" indent="0" algn="l">
              <a:buNone/>
              <a:defRPr sz="9600">
                <a:solidFill>
                  <a:schemeClr val="tx1"/>
                </a:solidFill>
              </a:defRPr>
            </a:lvl1pPr>
            <a:lvl2pPr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039040" y="30800042"/>
            <a:ext cx="3657600" cy="1752600"/>
          </a:xfrm>
        </p:spPr>
        <p:txBody>
          <a:bodyPr/>
          <a:lstStyle/>
          <a:p>
            <a:fld id="{BA783923-C795-2140-95F2-786CD87C26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25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25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97AD2-507E-F248-84EB-2208A1ABB5B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0640"/>
            <a:ext cx="39502080" cy="548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0"/>
            <a:ext cx="19392902" cy="3604258"/>
          </a:xfrm>
        </p:spPr>
        <p:txBody>
          <a:bodyPr anchor="ctr"/>
          <a:lstStyle>
            <a:lvl1pPr marL="0" indent="0">
              <a:buNone/>
              <a:defRPr sz="11500" b="0" cap="all" baseline="0">
                <a:solidFill>
                  <a:schemeClr val="tx1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296122" y="7368540"/>
            <a:ext cx="19400520" cy="3604258"/>
          </a:xfrm>
        </p:spPr>
        <p:txBody>
          <a:bodyPr anchor="ctr"/>
          <a:lstStyle>
            <a:lvl1pPr marL="0" indent="0">
              <a:buNone/>
              <a:defRPr sz="11500" b="0" cap="all" baseline="0">
                <a:solidFill>
                  <a:schemeClr val="tx1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94560" y="11338563"/>
            <a:ext cx="19392902" cy="1806702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1338563"/>
            <a:ext cx="19400520" cy="1806702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DA34-9138-E34E-B0F7-6E5E32203A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6DDD-84E0-BB4B-B3AB-2BB10F493C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06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94563" y="7315203"/>
            <a:ext cx="14439902" cy="22090382"/>
          </a:xfrm>
        </p:spPr>
        <p:txBody>
          <a:bodyPr/>
          <a:lstStyle>
            <a:lvl1pPr marL="0" indent="0">
              <a:buNone/>
              <a:defRPr sz="6700"/>
            </a:lvl1pPr>
            <a:lvl2pPr>
              <a:buNone/>
              <a:defRPr sz="5800"/>
            </a:lvl2pPr>
            <a:lvl3pPr>
              <a:buNone/>
              <a:defRPr sz="48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2500"/>
            </a:lvl1pPr>
            <a:lvl2pPr>
              <a:defRPr sz="11500"/>
            </a:lvl2pPr>
            <a:lvl3pPr>
              <a:defRPr sz="10600"/>
            </a:lvl3pPr>
            <a:lvl4pPr>
              <a:defRPr sz="9600"/>
            </a:lvl4pPr>
            <a:lvl5pPr>
              <a:defRPr sz="8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C97D7-9432-114B-9303-C6D792DA83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0" y="2926080"/>
            <a:ext cx="26334720" cy="2506982"/>
          </a:xfrm>
        </p:spPr>
        <p:txBody>
          <a:bodyPr lIns="219456" rIns="219456" bIns="0" anchor="b">
            <a:sp3d prstMaterial="softEdge"/>
          </a:bodyPr>
          <a:lstStyle>
            <a:lvl1pPr algn="ctr">
              <a:buNone/>
              <a:defRPr sz="96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8240" y="8793480"/>
            <a:ext cx="26334720" cy="19019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54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240" y="5600577"/>
            <a:ext cx="26334720" cy="2545690"/>
          </a:xfrm>
        </p:spPr>
        <p:txBody>
          <a:bodyPr lIns="219456" tIns="219456" rIns="219456" anchor="t"/>
          <a:lstStyle>
            <a:lvl1pPr marL="0" indent="0" algn="ctr">
              <a:buNone/>
              <a:defRPr sz="6700"/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E5EB-94D6-B44E-A9EC-31F50E86AB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8000">
              <a:schemeClr val="bg2">
                <a:lumMod val="75000"/>
              </a:schemeClr>
            </a:gs>
            <a:gs pos="65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94560" y="7680960"/>
            <a:ext cx="39502080" cy="22603968"/>
          </a:xfrm>
          <a:prstGeom prst="rect">
            <a:avLst/>
          </a:prstGeom>
        </p:spPr>
        <p:txBody>
          <a:bodyPr vert="horz" lIns="438912" tIns="219456" rIns="438912" bIns="21945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2194560" y="3080004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anchor="b"/>
          <a:lstStyle>
            <a:lvl1pPr algn="l" eaLnBrk="1" latinLnBrk="0" hangingPunct="1">
              <a:defRPr kumimoji="0" sz="5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3/28/2017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996160" y="3080004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anchor="b"/>
          <a:lstStyle>
            <a:lvl1pPr algn="ctr" eaLnBrk="1" latinLnBrk="0" hangingPunct="1">
              <a:defRPr kumimoji="0" sz="5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38039040" y="30800042"/>
            <a:ext cx="3657600" cy="1752600"/>
          </a:xfrm>
          <a:prstGeom prst="rect">
            <a:avLst/>
          </a:prstGeom>
        </p:spPr>
        <p:txBody>
          <a:bodyPr vert="horz" lIns="0" tIns="219456" rIns="0" bIns="219456" anchor="b"/>
          <a:lstStyle>
            <a:lvl1pPr algn="r" eaLnBrk="1" latinLnBrk="0" hangingPunct="1">
              <a:defRPr kumimoji="0" sz="58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B0AAD7-BAE3-084D-AF84-F1EC638259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 4 URM_PPT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197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33472" indent="-1975104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4169664" indent="-1360627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42509" indent="-109728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0600" kern="1200">
          <a:solidFill>
            <a:schemeClr val="tx1"/>
          </a:solidFill>
          <a:latin typeface="+mn-lt"/>
          <a:ea typeface="+mn-ea"/>
          <a:cs typeface="+mn-cs"/>
        </a:defRPr>
      </a:lvl3pPr>
      <a:lvl4pPr marL="6495898" indent="-87782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7417613" indent="-87782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8471002" indent="-87782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9436608" indent="-87782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0402214" indent="-87782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1367821" indent="-87782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hyperlink" Target="http://www.mhaus.org/" TargetMode="Externa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200"/>
            </a:gs>
            <a:gs pos="16000">
              <a:schemeClr val="bg2">
                <a:lumMod val="75000"/>
              </a:schemeClr>
            </a:gs>
            <a:gs pos="65000">
              <a:srgbClr val="FF0300"/>
            </a:gs>
            <a:gs pos="96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46"/>
          <p:cNvSpPr txBox="1">
            <a:spLocks noChangeArrowheads="1"/>
          </p:cNvSpPr>
          <p:nvPr/>
        </p:nvSpPr>
        <p:spPr bwMode="auto">
          <a:xfrm>
            <a:off x="4572000" y="435430"/>
            <a:ext cx="34747200" cy="3474720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61127" tIns="30566" rIns="61127" bIns="30566" anchor="ctr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defTabSz="28863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600" b="1" dirty="0" smtClean="0">
                <a:latin typeface="Perpetua" panose="02020502060401020303" pitchFamily="18" charset="0"/>
              </a:rPr>
              <a:t>                       Does Mandatory Nursing Education on Malignant Hyperthermia </a:t>
            </a:r>
          </a:p>
          <a:p>
            <a:pPr algn="l" defTabSz="28863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600" b="1" dirty="0" smtClean="0">
                <a:latin typeface="Perpetua" panose="02020502060401020303" pitchFamily="18" charset="0"/>
              </a:rPr>
              <a:t>                     Enhance Nursing Knowledge and Lead to Positive Patient Outcomes?</a:t>
            </a:r>
          </a:p>
          <a:p>
            <a:pPr algn="l" defTabSz="288638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latin typeface="Perpetua" panose="02020502060401020303" pitchFamily="18" charset="0"/>
              </a:rPr>
              <a:t>                                                    Debbie Fracassi, MS, RN-BC, Perioperative Service Educator</a:t>
            </a:r>
            <a:endParaRPr lang="en-US" sz="6000" b="1" dirty="0">
              <a:latin typeface="Perpetua" panose="02020502060401020303" pitchFamily="18" charset="0"/>
            </a:endParaRPr>
          </a:p>
        </p:txBody>
      </p:sp>
      <p:sp>
        <p:nvSpPr>
          <p:cNvPr id="2051" name="Text Box 148"/>
          <p:cNvSpPr txBox="1">
            <a:spLocks noChangeArrowheads="1"/>
          </p:cNvSpPr>
          <p:nvPr/>
        </p:nvSpPr>
        <p:spPr bwMode="auto">
          <a:xfrm>
            <a:off x="19866008" y="4710120"/>
            <a:ext cx="434757" cy="109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15244" tIns="107617" rIns="215244" bIns="107617">
            <a:spAutoFit/>
          </a:bodyPr>
          <a:lstStyle>
            <a:lvl1pPr defTabSz="21526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1526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1526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1526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1526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215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215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215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21526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/>
            <a:endParaRPr lang="en-US" sz="5700" dirty="0">
              <a:solidFill>
                <a:prstClr val="black"/>
              </a:solidFill>
            </a:endParaRPr>
          </a:p>
        </p:txBody>
      </p:sp>
      <p:sp>
        <p:nvSpPr>
          <p:cNvPr id="2056" name="Text Box 162"/>
          <p:cNvSpPr txBox="1">
            <a:spLocks noChangeArrowheads="1"/>
          </p:cNvSpPr>
          <p:nvPr/>
        </p:nvSpPr>
        <p:spPr bwMode="auto">
          <a:xfrm>
            <a:off x="435429" y="4300975"/>
            <a:ext cx="13339966" cy="789628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Text Box 164"/>
          <p:cNvSpPr txBox="1">
            <a:spLocks noChangeArrowheads="1"/>
          </p:cNvSpPr>
          <p:nvPr/>
        </p:nvSpPr>
        <p:spPr bwMode="auto">
          <a:xfrm>
            <a:off x="14331462" y="6365631"/>
            <a:ext cx="15527211" cy="87923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METHODS OF IMPLEMENTATION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Text Box 163"/>
          <p:cNvSpPr txBox="1">
            <a:spLocks noChangeArrowheads="1"/>
          </p:cNvSpPr>
          <p:nvPr/>
        </p:nvSpPr>
        <p:spPr bwMode="auto">
          <a:xfrm>
            <a:off x="435429" y="22367631"/>
            <a:ext cx="13339966" cy="1058426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SETTING/PARTICIPANTS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Text Box 176"/>
          <p:cNvSpPr txBox="1">
            <a:spLocks noChangeArrowheads="1"/>
          </p:cNvSpPr>
          <p:nvPr/>
        </p:nvSpPr>
        <p:spPr bwMode="auto">
          <a:xfrm>
            <a:off x="435429" y="8721968"/>
            <a:ext cx="13387248" cy="736039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sp>
        <p:nvSpPr>
          <p:cNvPr id="2064" name="Text Box 177"/>
          <p:cNvSpPr txBox="1">
            <a:spLocks noChangeArrowheads="1"/>
          </p:cNvSpPr>
          <p:nvPr/>
        </p:nvSpPr>
        <p:spPr bwMode="auto">
          <a:xfrm>
            <a:off x="435429" y="9793196"/>
            <a:ext cx="13367658" cy="12119572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82738" tIns="27409" rIns="182738" bIns="27409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Malignant Hyperthermia is a rare, potentially lethal metabolic emergency precipitated by the administration of depolarizing muscle relaxants or volatile inhalation anesthetic agents used for general anesthesia. </a:t>
            </a:r>
          </a:p>
          <a:p>
            <a:pPr algn="l" eaLnBrk="0" hangingPunct="0">
              <a:buClr>
                <a:srgbClr val="0070C0"/>
              </a:buClr>
            </a:pP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Incidence is ~1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50,000-100,000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surgeries in adults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1:15,000-30,000 surgeries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children.</a:t>
            </a:r>
          </a:p>
          <a:p>
            <a:pPr algn="l" eaLnBrk="0" hangingPunct="0">
              <a:buClr>
                <a:srgbClr val="0070C0"/>
              </a:buClr>
            </a:pP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Immediate treatment with Dantrolene is required to prevent the high risk of patient death.</a:t>
            </a:r>
          </a:p>
          <a:p>
            <a:pPr algn="l" eaLnBrk="0" hangingPunct="0">
              <a:buClr>
                <a:srgbClr val="0070C0"/>
              </a:buClr>
            </a:pP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Without treatment the mortality rate for MH is 80% versus 5-10% with treatment with Dantrolene. </a:t>
            </a:r>
          </a:p>
          <a:p>
            <a:pPr algn="l" eaLnBrk="0" hangingPunct="0">
              <a:buClr>
                <a:srgbClr val="0070C0"/>
              </a:buClr>
            </a:pP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Staff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 and preparation for this rare event is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essential for optimal patient outcomes.</a:t>
            </a:r>
          </a:p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0" hangingPunct="0"/>
            <a:r>
              <a:rPr lang="en-US" sz="4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MHAUS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Malignant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Hyperthermia Association of the United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States.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National MH experts 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since 1981.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0" hangingPunct="0">
              <a:buClr>
                <a:srgbClr val="0070C0"/>
              </a:buClr>
              <a:buSzPct val="125000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0" hangingPunct="0"/>
            <a:endParaRPr lang="en-US" sz="4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Text Box 851"/>
          <p:cNvSpPr txBox="1">
            <a:spLocks noChangeArrowheads="1"/>
          </p:cNvSpPr>
          <p:nvPr/>
        </p:nvSpPr>
        <p:spPr bwMode="auto">
          <a:xfrm>
            <a:off x="30632408" y="15392410"/>
            <a:ext cx="11658601" cy="46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2" tIns="45690" rIns="91362" bIns="456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>
              <a:spcBef>
                <a:spcPct val="50000"/>
              </a:spcBef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085" name="Oval 160"/>
          <p:cNvSpPr>
            <a:spLocks noChangeArrowheads="1"/>
          </p:cNvSpPr>
          <p:nvPr/>
        </p:nvSpPr>
        <p:spPr bwMode="auto">
          <a:xfrm>
            <a:off x="40409446" y="949569"/>
            <a:ext cx="2533821" cy="2532186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 algn="ctr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lIns="91362" tIns="45690" rIns="91362" bIns="45690"/>
          <a:lstStyle/>
          <a:p>
            <a:pPr algn="ctr" eaLnBrk="0" hangingPunct="0"/>
            <a:r>
              <a:rPr lang="en-US" sz="4700" b="1" dirty="0">
                <a:solidFill>
                  <a:prstClr val="black"/>
                </a:solidFill>
                <a:latin typeface="Times New Roman" pitchFamily="18" charset="0"/>
              </a:rPr>
              <a:t>Input </a:t>
            </a:r>
          </a:p>
          <a:p>
            <a:pPr algn="ctr" eaLnBrk="0" hangingPunct="0"/>
            <a:r>
              <a:rPr lang="en-US" sz="4700" b="1" dirty="0" smtClean="0">
                <a:solidFill>
                  <a:prstClr val="black"/>
                </a:solidFill>
                <a:latin typeface="Times New Roman" pitchFamily="18" charset="0"/>
              </a:rPr>
              <a:t>Logo Here</a:t>
            </a:r>
            <a:endParaRPr lang="en-US" sz="47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59" name="Text Box 165"/>
          <p:cNvSpPr txBox="1">
            <a:spLocks noChangeArrowheads="1"/>
          </p:cNvSpPr>
          <p:nvPr/>
        </p:nvSpPr>
        <p:spPr bwMode="auto">
          <a:xfrm>
            <a:off x="30390408" y="4300976"/>
            <a:ext cx="13065362" cy="78962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OUTCOMES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Text Box 166"/>
          <p:cNvSpPr txBox="1">
            <a:spLocks noChangeArrowheads="1"/>
          </p:cNvSpPr>
          <p:nvPr/>
        </p:nvSpPr>
        <p:spPr bwMode="auto">
          <a:xfrm>
            <a:off x="30324261" y="17373598"/>
            <a:ext cx="13065360" cy="77372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DISCUSSION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SUCCESSFUL PRACTICE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Text Box 167"/>
          <p:cNvSpPr txBox="1">
            <a:spLocks noChangeArrowheads="1"/>
          </p:cNvSpPr>
          <p:nvPr/>
        </p:nvSpPr>
        <p:spPr bwMode="auto">
          <a:xfrm>
            <a:off x="30390408" y="28029878"/>
            <a:ext cx="13065362" cy="861646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ACKNOWLEDGMENTS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161"/>
          <p:cNvSpPr txBox="1">
            <a:spLocks noChangeArrowheads="1"/>
          </p:cNvSpPr>
          <p:nvPr/>
        </p:nvSpPr>
        <p:spPr bwMode="auto">
          <a:xfrm>
            <a:off x="435429" y="23739231"/>
            <a:ext cx="13339966" cy="8743740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82738" tIns="30566" rIns="182738" bIns="30566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 and simulation drills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this crisis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have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occurred yearly in the perioperative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arena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but not necessarily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all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procedural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areas within the institution.</a:t>
            </a:r>
          </a:p>
          <a:p>
            <a:pPr algn="l" eaLnBrk="0" hangingPunct="0"/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The Nursing Educational Council (NEC) recognized that education should occur for all nurses that care for patients in areas that administer the triggering  anesthetic agents.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0" hangingPunct="0"/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A sub-committee from NEC was formed consisting of service educators from pediatrics, critical care, psychiatry, emergency, and perioperative areas to develop education</a:t>
            </a:r>
            <a:r>
              <a:rPr lang="en-US" sz="4700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lang="en-US" sz="4700" dirty="0">
              <a:latin typeface="Arial" charset="0"/>
            </a:endParaRPr>
          </a:p>
        </p:txBody>
      </p:sp>
      <p:sp>
        <p:nvSpPr>
          <p:cNvPr id="2053" name="Text Box 152"/>
          <p:cNvSpPr txBox="1">
            <a:spLocks noChangeArrowheads="1"/>
          </p:cNvSpPr>
          <p:nvPr/>
        </p:nvSpPr>
        <p:spPr bwMode="auto">
          <a:xfrm>
            <a:off x="30390408" y="29172876"/>
            <a:ext cx="12999214" cy="3310095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>
              <a:buFont typeface="Symbol" pitchFamily="18" charset="2"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URMC  Anesthesia, OR and Perianesthesia  staff.</a:t>
            </a:r>
          </a:p>
          <a:p>
            <a:pPr algn="l" eaLnBrk="0" hangingPunct="0">
              <a:buFont typeface="Symbol" pitchFamily="18" charset="2"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URMC Pediatric Emergency Department and ICU staff.</a:t>
            </a:r>
          </a:p>
          <a:p>
            <a:pPr algn="l" eaLnBrk="0" hangingPunct="0">
              <a:buFont typeface="Symbol" pitchFamily="18" charset="2"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Nancy Freeland, MS, RN, CCRN, Critical Care. </a:t>
            </a:r>
          </a:p>
          <a:p>
            <a:pPr algn="l" eaLnBrk="0" hangingPunct="0">
              <a:buFont typeface="Symbol" pitchFamily="18" charset="2"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Julie Gottfried, DNP, RN, MS, CCRN, CPNP-PC, Pediatrics </a:t>
            </a:r>
          </a:p>
          <a:p>
            <a:pPr algn="l" eaLnBrk="0" hangingPunct="0">
              <a:buFont typeface="Symbol" pitchFamily="18" charset="2"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Heather O’Brien, MS, RN, CNS, Psychiatry. </a:t>
            </a:r>
          </a:p>
          <a:p>
            <a:pPr algn="l" eaLnBrk="0" hangingPunct="0">
              <a:buFont typeface="Symbol" pitchFamily="18" charset="2"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Monica Seaman, MS, RN, CPAN, Emergency Department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52"/>
          <p:cNvSpPr txBox="1">
            <a:spLocks noChangeArrowheads="1"/>
          </p:cNvSpPr>
          <p:nvPr/>
        </p:nvSpPr>
        <p:spPr bwMode="auto">
          <a:xfrm>
            <a:off x="14331462" y="30827923"/>
            <a:ext cx="15527212" cy="1655048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>
              <a:buFont typeface="Symbol" pitchFamily="18" charset="2"/>
              <a:buNone/>
            </a:pP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Knowledge and Skills:</a:t>
            </a:r>
          </a:p>
          <a:p>
            <a:pPr algn="ctr" eaLnBrk="0" hangingPunct="0">
              <a:buFont typeface="Symbol" pitchFamily="18" charset="2"/>
              <a:buNone/>
            </a:pP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Translation of MH Education to Clinical 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ractice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67"/>
          <p:cNvSpPr txBox="1">
            <a:spLocks noChangeArrowheads="1"/>
          </p:cNvSpPr>
          <p:nvPr/>
        </p:nvSpPr>
        <p:spPr bwMode="auto">
          <a:xfrm>
            <a:off x="14331462" y="29542153"/>
            <a:ext cx="15527211" cy="879231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ADVANCING PERIANESTHESIA NURSING PRACTICE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47"/>
          <p:cNvSpPr txBox="1">
            <a:spLocks noChangeArrowheads="1"/>
          </p:cNvSpPr>
          <p:nvPr/>
        </p:nvSpPr>
        <p:spPr bwMode="auto">
          <a:xfrm>
            <a:off x="14278708" y="7561385"/>
            <a:ext cx="15579967" cy="8292629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82738" tIns="30566" rIns="182738" bIns="30566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Self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Learning Education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Module was developed by the sub-council members and placed on our Learning Management System (LMS).</a:t>
            </a:r>
          </a:p>
          <a:p>
            <a:pPr algn="l" eaLnBrk="0" hangingPunct="0">
              <a:buClr>
                <a:srgbClr val="0070C0"/>
              </a:buClr>
              <a:buSzPct val="125000"/>
            </a:pP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 strategies included a PowerPoint presentation, a “How to 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Mix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Dantrolene” video and a news clip of a teenage girl who died from MH because of an inadequate supply of Dantrolene.</a:t>
            </a:r>
          </a:p>
          <a:p>
            <a:pPr algn="l" eaLnBrk="0" hangingPunct="0"/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Education was mandatory for all procedural areas that administer any of the triggering anesthesia agents.</a:t>
            </a:r>
          </a:p>
          <a:p>
            <a:pPr algn="l" eaLnBrk="0" hangingPunct="0"/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Contact hours were awarded for education completion. The course was available for a 14 month period.</a:t>
            </a:r>
          </a:p>
          <a:p>
            <a:pPr algn="l" eaLnBrk="0" hangingPunct="0"/>
            <a:endParaRPr lang="en-US" sz="4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eaLnBrk="0" hangingPunct="0"/>
            <a:endParaRPr lang="en-US" sz="4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Text Box 147"/>
          <p:cNvSpPr txBox="1">
            <a:spLocks noChangeArrowheads="1"/>
          </p:cNvSpPr>
          <p:nvPr/>
        </p:nvSpPr>
        <p:spPr bwMode="auto">
          <a:xfrm>
            <a:off x="435429" y="5543981"/>
            <a:ext cx="13339966" cy="2883749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mpd="thinThick">
            <a:solidFill>
              <a:schemeClr val="bg1"/>
            </a:solidFill>
            <a:miter lim="800000"/>
            <a:headEnd/>
            <a:tailEnd/>
          </a:ln>
        </p:spPr>
        <p:txBody>
          <a:bodyPr lIns="182738" tIns="30566" rIns="182738" bIns="30566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/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Provide Nursing staff with the knowledge and skills to respond collaboratively and efficiently when managing a patient experiencing a Malignant Hyperthermia (MH) crisis.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 Box 151"/>
          <p:cNvSpPr txBox="1">
            <a:spLocks noChangeArrowheads="1"/>
          </p:cNvSpPr>
          <p:nvPr/>
        </p:nvSpPr>
        <p:spPr bwMode="auto">
          <a:xfrm>
            <a:off x="30390408" y="5378334"/>
            <a:ext cx="13065362" cy="11697252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endParaRPr lang="en-US" sz="4700" b="1" dirty="0" smtClean="0">
              <a:solidFill>
                <a:schemeClr val="bg1"/>
              </a:solidFill>
            </a:endParaRPr>
          </a:p>
          <a:p>
            <a:pPr algn="ctr" eaLnBrk="0" hangingPunct="0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Kirkpatrick's Model of Evaluation of Outcomes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 Box 177"/>
          <p:cNvSpPr txBox="1">
            <a:spLocks noChangeArrowheads="1"/>
          </p:cNvSpPr>
          <p:nvPr/>
        </p:nvSpPr>
        <p:spPr bwMode="auto">
          <a:xfrm>
            <a:off x="30324261" y="18459450"/>
            <a:ext cx="13131509" cy="9201150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82738" tIns="27409" rIns="182738" bIns="27409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hangingPunct="0">
              <a:buClr>
                <a:srgbClr val="0070C0"/>
              </a:buClr>
              <a:buSzPct val="125000"/>
            </a:pPr>
            <a:endParaRPr lang="en-US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just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Shortly after the rollout of the MH education there was a 16 year old patient that was diagnosed and treated for MH in an ambulatory surgery setting, transferred to the Emergency Department and then to the Pediatric ICU.</a:t>
            </a:r>
          </a:p>
          <a:p>
            <a:pPr marL="571500" indent="-571500" algn="just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patient was successfully discharged to home after 48 hours.</a:t>
            </a:r>
          </a:p>
          <a:p>
            <a:pPr marL="571500" indent="-571500" algn="just" eaLnBrk="0" hangingPunct="0"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Positive comments from nursing staff followed that the education prepared them for caring for this MH patient in crisis.</a:t>
            </a:r>
          </a:p>
          <a:p>
            <a:pPr marL="571500" indent="-571500" algn="l" eaLnBrk="0" hangingPunct="0">
              <a:spcAft>
                <a:spcPts val="0"/>
              </a:spcAft>
              <a:buClr>
                <a:srgbClr val="0070C0"/>
              </a:buClr>
              <a:buSzPct val="125000"/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Interdisciplinary debriefing occurred at multiple levels after the event to review patient care, enhance learning and make process improvements.</a:t>
            </a:r>
            <a:endParaRPr lang="en-US" sz="4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77"/>
          <p:cNvSpPr txBox="1">
            <a:spLocks noChangeArrowheads="1"/>
          </p:cNvSpPr>
          <p:nvPr/>
        </p:nvSpPr>
        <p:spPr bwMode="auto">
          <a:xfrm>
            <a:off x="14331462" y="17760460"/>
            <a:ext cx="15544799" cy="11412415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 cmpd="thinThick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182738" tIns="27409" rIns="182738" bIns="27409">
            <a:noAutofit/>
          </a:bodyPr>
          <a:lstStyle>
            <a:lvl1pPr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1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611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685800" indent="-685800" algn="just" eaLnBrk="0" hangingPunct="0">
              <a:buFont typeface="Arial" panose="020B0604020202020204" pitchFamily="34" charset="0"/>
              <a:buChar char="•"/>
            </a:pPr>
            <a:endParaRPr lang="en-US" sz="4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66"/>
          <p:cNvSpPr txBox="1">
            <a:spLocks noChangeArrowheads="1"/>
          </p:cNvSpPr>
          <p:nvPr/>
        </p:nvSpPr>
        <p:spPr bwMode="auto">
          <a:xfrm>
            <a:off x="14278708" y="16260296"/>
            <a:ext cx="15579968" cy="104700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EVALUATION OF EDUCATION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388821"/>
              </p:ext>
            </p:extLst>
          </p:nvPr>
        </p:nvGraphicFramePr>
        <p:xfrm>
          <a:off x="14700737" y="18147324"/>
          <a:ext cx="14841415" cy="106033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58863"/>
                <a:gridCol w="3286125"/>
                <a:gridCol w="3371850"/>
                <a:gridCol w="3224577"/>
              </a:tblGrid>
              <a:tr h="195898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of Measurement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Frame</a:t>
                      </a:r>
                    </a:p>
                    <a:p>
                      <a:pPr algn="ctr"/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10/2014 to 12/2014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Frame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1/2015 to 6/2015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Frame </a:t>
                      </a:r>
                    </a:p>
                    <a:p>
                      <a:pPr algn="ctr"/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7/2015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12/2015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2580878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Participants Completing Education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2776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who rated</a:t>
                      </a:r>
                      <a:r>
                        <a:rPr lang="en-US" sz="40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achievement of education as good or excellent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r>
                        <a:rPr lang="en-US" sz="4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4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n-US" sz="4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2860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who rated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effectiveness of education as good or excellent</a:t>
                      </a:r>
                      <a:endParaRPr lang="en-US" sz="4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en-US" sz="4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4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n-US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  <a:endParaRPr lang="en-US" sz="4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895" y="256507"/>
            <a:ext cx="4371975" cy="3832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9700"/>
            <a:ext cx="3890386" cy="3530357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819292644"/>
              </p:ext>
            </p:extLst>
          </p:nvPr>
        </p:nvGraphicFramePr>
        <p:xfrm>
          <a:off x="31230278" y="7666891"/>
          <a:ext cx="8088922" cy="9249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Right Arrow 12"/>
          <p:cNvSpPr/>
          <p:nvPr/>
        </p:nvSpPr>
        <p:spPr>
          <a:xfrm>
            <a:off x="37811026" y="10907922"/>
            <a:ext cx="978408" cy="736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8938669" y="8475786"/>
            <a:ext cx="4004597" cy="159194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Survival from MH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8938669" y="10433782"/>
            <a:ext cx="4004598" cy="164559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Prompt Dantrolene Administration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8938667" y="12344400"/>
            <a:ext cx="4004599" cy="15723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Completed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938666" y="14164725"/>
            <a:ext cx="4004600" cy="19819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would prepare me  for an MH patient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37828142" y="12892986"/>
            <a:ext cx="978408" cy="736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>
            <a:off x="37863426" y="9089988"/>
            <a:ext cx="978408" cy="736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ight Arrow 48"/>
          <p:cNvSpPr/>
          <p:nvPr/>
        </p:nvSpPr>
        <p:spPr>
          <a:xfrm>
            <a:off x="37828142" y="14641349"/>
            <a:ext cx="978408" cy="736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Box 165"/>
          <p:cNvSpPr txBox="1">
            <a:spLocks noChangeArrowheads="1"/>
          </p:cNvSpPr>
          <p:nvPr/>
        </p:nvSpPr>
        <p:spPr bwMode="auto">
          <a:xfrm>
            <a:off x="14331461" y="4315306"/>
            <a:ext cx="15527211" cy="1489313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362" tIns="45690" rIns="91362" bIns="4569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0" hangingPunct="0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MHAUS website:  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10"/>
              </a:rPr>
              <a:t>www.mhaus.org</a:t>
            </a:r>
            <a:endParaRPr lang="en-US" sz="4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 eaLnBrk="0" hangingPunct="0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Hotline for consultation: </a:t>
            </a:r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1-800-MH-HYPER or 1-800-644-9737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15" y="7506966"/>
            <a:ext cx="4572193" cy="875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476381"/>
            <a:ext cx="3909061" cy="35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2983</TotalTime>
  <Words>621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ＭＳ Ｐゴシック</vt:lpstr>
      <vt:lpstr>Arial</vt:lpstr>
      <vt:lpstr>Book Antiqua</vt:lpstr>
      <vt:lpstr>Lucida Sans</vt:lpstr>
      <vt:lpstr>Perpetua</vt:lpstr>
      <vt:lpstr>Symbol</vt:lpstr>
      <vt:lpstr>Times New Roman</vt:lpstr>
      <vt:lpstr>Verdana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Carrie Duncan</dc:creator>
  <cp:lastModifiedBy>Fracassi, Debbie</cp:lastModifiedBy>
  <cp:revision>226</cp:revision>
  <cp:lastPrinted>2017-03-15T14:17:26Z</cp:lastPrinted>
  <dcterms:created xsi:type="dcterms:W3CDTF">2008-01-23T20:51:27Z</dcterms:created>
  <dcterms:modified xsi:type="dcterms:W3CDTF">2017-03-28T16:24:57Z</dcterms:modified>
</cp:coreProperties>
</file>