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8" r:id="rId8"/>
    <p:sldId id="261" r:id="rId9"/>
    <p:sldId id="273" r:id="rId10"/>
    <p:sldId id="262" r:id="rId11"/>
    <p:sldId id="269" r:id="rId12"/>
    <p:sldId id="270" r:id="rId13"/>
    <p:sldId id="274" r:id="rId14"/>
    <p:sldId id="271"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228"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8D88F-3E9E-4514-B7A8-2427F6D71F1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7002ED8C-BFF9-434C-A70E-E1F5529EA83C}">
      <dgm:prSet phldrT="[Text]"/>
      <dgm:spPr/>
      <dgm:t>
        <a:bodyPr/>
        <a:lstStyle/>
        <a:p>
          <a:endParaRPr lang="en-US" dirty="0"/>
        </a:p>
      </dgm:t>
    </dgm:pt>
    <dgm:pt modelId="{860B5DF7-0CA6-4603-B02D-C101BF4C8DAC}" type="parTrans" cxnId="{ACE333B2-6167-40CF-9B50-6BCAE222575B}">
      <dgm:prSet/>
      <dgm:spPr/>
      <dgm:t>
        <a:bodyPr/>
        <a:lstStyle/>
        <a:p>
          <a:endParaRPr lang="en-US"/>
        </a:p>
      </dgm:t>
    </dgm:pt>
    <dgm:pt modelId="{14F41DBA-495F-4D79-A48F-4C46315421DC}" type="sibTrans" cxnId="{ACE333B2-6167-40CF-9B50-6BCAE222575B}">
      <dgm:prSet/>
      <dgm:spPr/>
      <dgm:t>
        <a:bodyPr/>
        <a:lstStyle/>
        <a:p>
          <a:endParaRPr lang="en-US"/>
        </a:p>
      </dgm:t>
    </dgm:pt>
    <dgm:pt modelId="{A8ACF624-912E-49E3-B769-BA642EACC3EB}">
      <dgm:prSet phldrT="[Text]" custT="1"/>
      <dgm:spPr/>
      <dgm:t>
        <a:bodyPr/>
        <a:lstStyle/>
        <a:p>
          <a:r>
            <a:rPr lang="en-US" sz="1800" b="1" dirty="0" smtClean="0"/>
            <a:t>Staff Meetings, Administrative Notice, Department Chair Buy-in</a:t>
          </a:r>
        </a:p>
        <a:p>
          <a:r>
            <a:rPr lang="en-US" sz="1300" dirty="0" smtClean="0"/>
            <a:t>December 2015-January 2016</a:t>
          </a:r>
          <a:endParaRPr lang="en-US" sz="1300" dirty="0"/>
        </a:p>
      </dgm:t>
    </dgm:pt>
    <dgm:pt modelId="{99BC21E5-70D4-4AE2-9504-7ED52D43CE07}" type="parTrans" cxnId="{454215B6-C3EE-4995-A6F0-F6898CE5D884}">
      <dgm:prSet/>
      <dgm:spPr/>
      <dgm:t>
        <a:bodyPr/>
        <a:lstStyle/>
        <a:p>
          <a:endParaRPr lang="en-US"/>
        </a:p>
      </dgm:t>
    </dgm:pt>
    <dgm:pt modelId="{53B2B11C-FA82-481D-97C3-431A98896443}" type="sibTrans" cxnId="{454215B6-C3EE-4995-A6F0-F6898CE5D884}">
      <dgm:prSet/>
      <dgm:spPr/>
      <dgm:t>
        <a:bodyPr/>
        <a:lstStyle/>
        <a:p>
          <a:endParaRPr lang="en-US"/>
        </a:p>
      </dgm:t>
    </dgm:pt>
    <dgm:pt modelId="{0EC4B896-FE4E-4471-B2D0-CEFA1A0CE4C2}">
      <dgm:prSet phldrT="[Text]" custT="1"/>
      <dgm:spPr/>
      <dgm:t>
        <a:bodyPr/>
        <a:lstStyle/>
        <a:p>
          <a:r>
            <a:rPr lang="en-US" sz="1500" b="1" strike="noStrike" dirty="0" smtClean="0"/>
            <a:t>Policy Change, Quality Rounding, Mandatory </a:t>
          </a:r>
          <a:r>
            <a:rPr lang="en-US" sz="1500" b="1" strike="noStrike" dirty="0" err="1" smtClean="0"/>
            <a:t>Bouffants</a:t>
          </a:r>
          <a:r>
            <a:rPr lang="en-US" sz="1500" b="1" strike="noStrike" dirty="0" smtClean="0"/>
            <a:t>/Jackets/Hoods</a:t>
          </a:r>
        </a:p>
        <a:p>
          <a:r>
            <a:rPr lang="en-US" sz="1300" dirty="0" smtClean="0"/>
            <a:t>January-February 2016</a:t>
          </a:r>
          <a:endParaRPr lang="en-US" sz="1300" dirty="0"/>
        </a:p>
      </dgm:t>
    </dgm:pt>
    <dgm:pt modelId="{0FD30B77-5DB2-4447-A776-7F46884D610B}" type="parTrans" cxnId="{D1F53FF1-9790-48D8-80CC-575D3487F91B}">
      <dgm:prSet/>
      <dgm:spPr/>
      <dgm:t>
        <a:bodyPr/>
        <a:lstStyle/>
        <a:p>
          <a:endParaRPr lang="en-US"/>
        </a:p>
      </dgm:t>
    </dgm:pt>
    <dgm:pt modelId="{7AB078EA-D388-45D7-81F9-D14FEF65E363}" type="sibTrans" cxnId="{D1F53FF1-9790-48D8-80CC-575D3487F91B}">
      <dgm:prSet/>
      <dgm:spPr/>
      <dgm:t>
        <a:bodyPr/>
        <a:lstStyle/>
        <a:p>
          <a:endParaRPr lang="en-US"/>
        </a:p>
      </dgm:t>
    </dgm:pt>
    <dgm:pt modelId="{2EC3BA62-ACC6-4583-BF41-0CF442B3B7E6}">
      <dgm:prSet phldrT="[Text]" custT="1"/>
      <dgm:spPr/>
      <dgm:t>
        <a:bodyPr anchor="b"/>
        <a:lstStyle/>
        <a:p>
          <a:r>
            <a:rPr lang="en-US" sz="2400" b="1" dirty="0" smtClean="0"/>
            <a:t>CMS Visit</a:t>
          </a:r>
        </a:p>
        <a:p>
          <a:r>
            <a:rPr lang="en-US" sz="1300" dirty="0" smtClean="0"/>
            <a:t>December 2015</a:t>
          </a:r>
          <a:endParaRPr lang="en-US" sz="1300" dirty="0"/>
        </a:p>
      </dgm:t>
    </dgm:pt>
    <dgm:pt modelId="{FCB6F31C-7D67-4DB3-A091-2A7B36B989F8}" type="parTrans" cxnId="{78BAF499-7F99-4CD1-B7E3-4780BBF0F582}">
      <dgm:prSet/>
      <dgm:spPr/>
      <dgm:t>
        <a:bodyPr/>
        <a:lstStyle/>
        <a:p>
          <a:endParaRPr lang="en-US"/>
        </a:p>
      </dgm:t>
    </dgm:pt>
    <dgm:pt modelId="{572CDDC7-A7CE-4D9F-8C65-7163E1A3AD13}" type="sibTrans" cxnId="{78BAF499-7F99-4CD1-B7E3-4780BBF0F582}">
      <dgm:prSet/>
      <dgm:spPr/>
      <dgm:t>
        <a:bodyPr/>
        <a:lstStyle/>
        <a:p>
          <a:endParaRPr lang="en-US"/>
        </a:p>
      </dgm:t>
    </dgm:pt>
    <dgm:pt modelId="{3C38B50C-D1B1-41DC-9B28-3CC232470BBC}">
      <dgm:prSet phldrT="[Text]" custT="1"/>
      <dgm:spPr/>
      <dgm:t>
        <a:bodyPr/>
        <a:lstStyle/>
        <a:p>
          <a:pPr algn="ctr"/>
          <a:r>
            <a:rPr lang="en-US" sz="1300" b="1" dirty="0" smtClean="0"/>
            <a:t>Implementation of Burgundy Scrubs for Operating Rooms ONLY, Monthly Updates at Cross-Campus Perioperative Steering Committee</a:t>
          </a:r>
        </a:p>
        <a:p>
          <a:pPr algn="ctr"/>
          <a:r>
            <a:rPr lang="en-US" sz="1300" dirty="0" smtClean="0"/>
            <a:t>Ongoing 2016-2017</a:t>
          </a:r>
        </a:p>
      </dgm:t>
    </dgm:pt>
    <dgm:pt modelId="{07C29160-6166-4578-9EE1-6C8EC80D4A94}" type="parTrans" cxnId="{BAE20BA2-DC38-4F55-8CD3-75CB5FF84DFA}">
      <dgm:prSet/>
      <dgm:spPr/>
      <dgm:t>
        <a:bodyPr/>
        <a:lstStyle/>
        <a:p>
          <a:endParaRPr lang="en-US"/>
        </a:p>
      </dgm:t>
    </dgm:pt>
    <dgm:pt modelId="{0793BFAD-7B58-4E1D-833F-EEDC9CEA4F02}" type="sibTrans" cxnId="{BAE20BA2-DC38-4F55-8CD3-75CB5FF84DFA}">
      <dgm:prSet/>
      <dgm:spPr/>
      <dgm:t>
        <a:bodyPr/>
        <a:lstStyle/>
        <a:p>
          <a:endParaRPr lang="en-US"/>
        </a:p>
      </dgm:t>
    </dgm:pt>
    <dgm:pt modelId="{BFB60DB2-CB4E-43D5-AF82-ED4F07EEE570}" type="pres">
      <dgm:prSet presAssocID="{9238D88F-3E9E-4514-B7A8-2427F6D71F11}" presName="Name0" presStyleCnt="0">
        <dgm:presLayoutVars>
          <dgm:dir/>
          <dgm:resizeHandles val="exact"/>
        </dgm:presLayoutVars>
      </dgm:prSet>
      <dgm:spPr/>
      <dgm:t>
        <a:bodyPr/>
        <a:lstStyle/>
        <a:p>
          <a:endParaRPr lang="en-US"/>
        </a:p>
      </dgm:t>
    </dgm:pt>
    <dgm:pt modelId="{511BAD7B-37A7-4A46-BCC7-78D177DAE8C6}" type="pres">
      <dgm:prSet presAssocID="{9238D88F-3E9E-4514-B7A8-2427F6D71F11}" presName="arrow" presStyleLbl="bgShp" presStyleIdx="0" presStyleCnt="1"/>
      <dgm:spPr/>
    </dgm:pt>
    <dgm:pt modelId="{9EDEE685-F50D-4FD5-AAE6-983268730A16}" type="pres">
      <dgm:prSet presAssocID="{9238D88F-3E9E-4514-B7A8-2427F6D71F11}" presName="points" presStyleCnt="0"/>
      <dgm:spPr/>
    </dgm:pt>
    <dgm:pt modelId="{72BD2CBC-4849-472A-8D5C-52CC902832A7}" type="pres">
      <dgm:prSet presAssocID="{7002ED8C-BFF9-434C-A70E-E1F5529EA83C}" presName="compositeA" presStyleCnt="0"/>
      <dgm:spPr/>
    </dgm:pt>
    <dgm:pt modelId="{4F0F8716-3348-4C62-8FCF-2F7EE3A5B92B}" type="pres">
      <dgm:prSet presAssocID="{7002ED8C-BFF9-434C-A70E-E1F5529EA83C}" presName="textA" presStyleLbl="revTx" presStyleIdx="0" presStyleCnt="5">
        <dgm:presLayoutVars>
          <dgm:bulletEnabled val="1"/>
        </dgm:presLayoutVars>
      </dgm:prSet>
      <dgm:spPr/>
      <dgm:t>
        <a:bodyPr/>
        <a:lstStyle/>
        <a:p>
          <a:endParaRPr lang="en-US"/>
        </a:p>
      </dgm:t>
    </dgm:pt>
    <dgm:pt modelId="{ABE9F63E-5F0A-4A05-B4C9-CE1E3F29C118}" type="pres">
      <dgm:prSet presAssocID="{7002ED8C-BFF9-434C-A70E-E1F5529EA83C}" presName="circleA" presStyleLbl="node1" presStyleIdx="0" presStyleCnt="5"/>
      <dgm:spPr/>
    </dgm:pt>
    <dgm:pt modelId="{EEC1AC02-B279-43BD-9AA1-DB7204510EB3}" type="pres">
      <dgm:prSet presAssocID="{7002ED8C-BFF9-434C-A70E-E1F5529EA83C}" presName="spaceA" presStyleCnt="0"/>
      <dgm:spPr/>
    </dgm:pt>
    <dgm:pt modelId="{ACD8C73E-4A3B-4AED-92EF-8A4AA52ADF9A}" type="pres">
      <dgm:prSet presAssocID="{14F41DBA-495F-4D79-A48F-4C46315421DC}" presName="space" presStyleCnt="0"/>
      <dgm:spPr/>
    </dgm:pt>
    <dgm:pt modelId="{5B40AFAD-E32F-4884-9145-14EE1EFA98DB}" type="pres">
      <dgm:prSet presAssocID="{A8ACF624-912E-49E3-B769-BA642EACC3EB}" presName="compositeB" presStyleCnt="0"/>
      <dgm:spPr/>
    </dgm:pt>
    <dgm:pt modelId="{60522536-2506-47A7-BB71-DE12284AB5C7}" type="pres">
      <dgm:prSet presAssocID="{A8ACF624-912E-49E3-B769-BA642EACC3EB}" presName="textB" presStyleLbl="revTx" presStyleIdx="1" presStyleCnt="5">
        <dgm:presLayoutVars>
          <dgm:bulletEnabled val="1"/>
        </dgm:presLayoutVars>
      </dgm:prSet>
      <dgm:spPr/>
      <dgm:t>
        <a:bodyPr/>
        <a:lstStyle/>
        <a:p>
          <a:endParaRPr lang="en-US"/>
        </a:p>
      </dgm:t>
    </dgm:pt>
    <dgm:pt modelId="{531A8C4B-6D44-4955-A94A-FACB0CD1DAFD}" type="pres">
      <dgm:prSet presAssocID="{A8ACF624-912E-49E3-B769-BA642EACC3EB}" presName="circleB" presStyleLbl="node1" presStyleIdx="1" presStyleCnt="5"/>
      <dgm:spPr/>
    </dgm:pt>
    <dgm:pt modelId="{50880CEB-0AA8-4F04-9FFB-4CE82F6BE916}" type="pres">
      <dgm:prSet presAssocID="{A8ACF624-912E-49E3-B769-BA642EACC3EB}" presName="spaceB" presStyleCnt="0"/>
      <dgm:spPr/>
    </dgm:pt>
    <dgm:pt modelId="{B3464402-7243-44AC-B2D3-21956D4CCC4C}" type="pres">
      <dgm:prSet presAssocID="{53B2B11C-FA82-481D-97C3-431A98896443}" presName="space" presStyleCnt="0"/>
      <dgm:spPr/>
    </dgm:pt>
    <dgm:pt modelId="{EBD6A48B-1737-4E18-8C6B-403C741120E2}" type="pres">
      <dgm:prSet presAssocID="{0EC4B896-FE4E-4471-B2D0-CEFA1A0CE4C2}" presName="compositeA" presStyleCnt="0"/>
      <dgm:spPr/>
    </dgm:pt>
    <dgm:pt modelId="{C4A14153-51BE-4EC0-8F91-264D107A666B}" type="pres">
      <dgm:prSet presAssocID="{0EC4B896-FE4E-4471-B2D0-CEFA1A0CE4C2}" presName="textA" presStyleLbl="revTx" presStyleIdx="2" presStyleCnt="5" custScaleX="125843" custLinFactNeighborX="447">
        <dgm:presLayoutVars>
          <dgm:bulletEnabled val="1"/>
        </dgm:presLayoutVars>
      </dgm:prSet>
      <dgm:spPr/>
      <dgm:t>
        <a:bodyPr/>
        <a:lstStyle/>
        <a:p>
          <a:endParaRPr lang="en-US"/>
        </a:p>
      </dgm:t>
    </dgm:pt>
    <dgm:pt modelId="{D97AA9FD-B79E-43EC-94EA-27E225DB188E}" type="pres">
      <dgm:prSet presAssocID="{0EC4B896-FE4E-4471-B2D0-CEFA1A0CE4C2}" presName="circleA" presStyleLbl="node1" presStyleIdx="2" presStyleCnt="5"/>
      <dgm:spPr/>
    </dgm:pt>
    <dgm:pt modelId="{208F048B-94EE-42F4-88BF-B19C61B1EC05}" type="pres">
      <dgm:prSet presAssocID="{0EC4B896-FE4E-4471-B2D0-CEFA1A0CE4C2}" presName="spaceA" presStyleCnt="0"/>
      <dgm:spPr/>
    </dgm:pt>
    <dgm:pt modelId="{60834789-C523-4F4E-BC3F-2B76E4D216A0}" type="pres">
      <dgm:prSet presAssocID="{7AB078EA-D388-45D7-81F9-D14FEF65E363}" presName="space" presStyleCnt="0"/>
      <dgm:spPr/>
    </dgm:pt>
    <dgm:pt modelId="{A4B8462D-6092-4A5D-B111-CAAC3F17E694}" type="pres">
      <dgm:prSet presAssocID="{2EC3BA62-ACC6-4583-BF41-0CF442B3B7E6}" presName="compositeB" presStyleCnt="0"/>
      <dgm:spPr/>
    </dgm:pt>
    <dgm:pt modelId="{705AA6F0-ED78-4C16-8A74-E9648535DD9F}" type="pres">
      <dgm:prSet presAssocID="{2EC3BA62-ACC6-4583-BF41-0CF442B3B7E6}" presName="textB" presStyleLbl="revTx" presStyleIdx="3" presStyleCnt="5" custScaleY="88182" custLinFactX="-140557" custLinFactY="-47473" custLinFactNeighborX="-200000" custLinFactNeighborY="-100000">
        <dgm:presLayoutVars>
          <dgm:bulletEnabled val="1"/>
        </dgm:presLayoutVars>
      </dgm:prSet>
      <dgm:spPr/>
      <dgm:t>
        <a:bodyPr/>
        <a:lstStyle/>
        <a:p>
          <a:endParaRPr lang="en-US"/>
        </a:p>
      </dgm:t>
    </dgm:pt>
    <dgm:pt modelId="{E8341194-87BB-4D0A-A090-DA3B807AE188}" type="pres">
      <dgm:prSet presAssocID="{2EC3BA62-ACC6-4583-BF41-0CF442B3B7E6}" presName="circleB" presStyleLbl="node1" presStyleIdx="3" presStyleCnt="5" custLinFactNeighborY="-1467"/>
      <dgm:spPr/>
    </dgm:pt>
    <dgm:pt modelId="{363EB5EB-0BB3-484D-8FCB-95BFC65C9A0D}" type="pres">
      <dgm:prSet presAssocID="{2EC3BA62-ACC6-4583-BF41-0CF442B3B7E6}" presName="spaceB" presStyleCnt="0"/>
      <dgm:spPr/>
    </dgm:pt>
    <dgm:pt modelId="{6DA6DE2D-FE94-4289-9CF3-39CED79C62D8}" type="pres">
      <dgm:prSet presAssocID="{572CDDC7-A7CE-4D9F-8C65-7163E1A3AD13}" presName="space" presStyleCnt="0"/>
      <dgm:spPr/>
    </dgm:pt>
    <dgm:pt modelId="{E3DD6711-A332-4E97-83A0-6928D9361AC6}" type="pres">
      <dgm:prSet presAssocID="{3C38B50C-D1B1-41DC-9B28-3CC232470BBC}" presName="compositeA" presStyleCnt="0"/>
      <dgm:spPr/>
    </dgm:pt>
    <dgm:pt modelId="{A1C10FCE-EED1-40A5-BDDA-A8643694905B}" type="pres">
      <dgm:prSet presAssocID="{3C38B50C-D1B1-41DC-9B28-3CC232470BBC}" presName="textA" presStyleLbl="revTx" presStyleIdx="4" presStyleCnt="5" custScaleX="118518" custLinFactNeighborY="2202">
        <dgm:presLayoutVars>
          <dgm:bulletEnabled val="1"/>
        </dgm:presLayoutVars>
      </dgm:prSet>
      <dgm:spPr/>
      <dgm:t>
        <a:bodyPr/>
        <a:lstStyle/>
        <a:p>
          <a:endParaRPr lang="en-US"/>
        </a:p>
      </dgm:t>
    </dgm:pt>
    <dgm:pt modelId="{054DA6A2-DFA7-4D5A-BB1D-2DCC4C7B9F26}" type="pres">
      <dgm:prSet presAssocID="{3C38B50C-D1B1-41DC-9B28-3CC232470BBC}" presName="circleA" presStyleLbl="node1" presStyleIdx="4" presStyleCnt="5"/>
      <dgm:spPr/>
    </dgm:pt>
    <dgm:pt modelId="{7F03025D-0F22-4B98-A218-92172C0EFCE4}" type="pres">
      <dgm:prSet presAssocID="{3C38B50C-D1B1-41DC-9B28-3CC232470BBC}" presName="spaceA" presStyleCnt="0"/>
      <dgm:spPr/>
    </dgm:pt>
  </dgm:ptLst>
  <dgm:cxnLst>
    <dgm:cxn modelId="{78BAF499-7F99-4CD1-B7E3-4780BBF0F582}" srcId="{9238D88F-3E9E-4514-B7A8-2427F6D71F11}" destId="{2EC3BA62-ACC6-4583-BF41-0CF442B3B7E6}" srcOrd="3" destOrd="0" parTransId="{FCB6F31C-7D67-4DB3-A091-2A7B36B989F8}" sibTransId="{572CDDC7-A7CE-4D9F-8C65-7163E1A3AD13}"/>
    <dgm:cxn modelId="{1F69ED35-1AA6-4E1C-B81A-E58FD8E5C349}" type="presOf" srcId="{0EC4B896-FE4E-4471-B2D0-CEFA1A0CE4C2}" destId="{C4A14153-51BE-4EC0-8F91-264D107A666B}" srcOrd="0" destOrd="0" presId="urn:microsoft.com/office/officeart/2005/8/layout/hProcess11"/>
    <dgm:cxn modelId="{CB57F1E2-B44A-4023-A5CB-F13D0F46DE30}" type="presOf" srcId="{3C38B50C-D1B1-41DC-9B28-3CC232470BBC}" destId="{A1C10FCE-EED1-40A5-BDDA-A8643694905B}" srcOrd="0" destOrd="0" presId="urn:microsoft.com/office/officeart/2005/8/layout/hProcess11"/>
    <dgm:cxn modelId="{578A0805-A2B8-405E-B521-0F2AFCC6ACD7}" type="presOf" srcId="{7002ED8C-BFF9-434C-A70E-E1F5529EA83C}" destId="{4F0F8716-3348-4C62-8FCF-2F7EE3A5B92B}" srcOrd="0" destOrd="0" presId="urn:microsoft.com/office/officeart/2005/8/layout/hProcess11"/>
    <dgm:cxn modelId="{454215B6-C3EE-4995-A6F0-F6898CE5D884}" srcId="{9238D88F-3E9E-4514-B7A8-2427F6D71F11}" destId="{A8ACF624-912E-49E3-B769-BA642EACC3EB}" srcOrd="1" destOrd="0" parTransId="{99BC21E5-70D4-4AE2-9504-7ED52D43CE07}" sibTransId="{53B2B11C-FA82-481D-97C3-431A98896443}"/>
    <dgm:cxn modelId="{D1F53FF1-9790-48D8-80CC-575D3487F91B}" srcId="{9238D88F-3E9E-4514-B7A8-2427F6D71F11}" destId="{0EC4B896-FE4E-4471-B2D0-CEFA1A0CE4C2}" srcOrd="2" destOrd="0" parTransId="{0FD30B77-5DB2-4447-A776-7F46884D610B}" sibTransId="{7AB078EA-D388-45D7-81F9-D14FEF65E363}"/>
    <dgm:cxn modelId="{7E4F335C-3421-4276-85C4-060E8F37FFB1}" type="presOf" srcId="{9238D88F-3E9E-4514-B7A8-2427F6D71F11}" destId="{BFB60DB2-CB4E-43D5-AF82-ED4F07EEE570}" srcOrd="0" destOrd="0" presId="urn:microsoft.com/office/officeart/2005/8/layout/hProcess11"/>
    <dgm:cxn modelId="{E1E41FA2-460D-483E-827E-DF1876FDEEC8}" type="presOf" srcId="{2EC3BA62-ACC6-4583-BF41-0CF442B3B7E6}" destId="{705AA6F0-ED78-4C16-8A74-E9648535DD9F}" srcOrd="0" destOrd="0" presId="urn:microsoft.com/office/officeart/2005/8/layout/hProcess11"/>
    <dgm:cxn modelId="{BAE20BA2-DC38-4F55-8CD3-75CB5FF84DFA}" srcId="{9238D88F-3E9E-4514-B7A8-2427F6D71F11}" destId="{3C38B50C-D1B1-41DC-9B28-3CC232470BBC}" srcOrd="4" destOrd="0" parTransId="{07C29160-6166-4578-9EE1-6C8EC80D4A94}" sibTransId="{0793BFAD-7B58-4E1D-833F-EEDC9CEA4F02}"/>
    <dgm:cxn modelId="{DE85B5DD-BE3E-49AE-915C-494C9213465E}" type="presOf" srcId="{A8ACF624-912E-49E3-B769-BA642EACC3EB}" destId="{60522536-2506-47A7-BB71-DE12284AB5C7}" srcOrd="0" destOrd="0" presId="urn:microsoft.com/office/officeart/2005/8/layout/hProcess11"/>
    <dgm:cxn modelId="{ACE333B2-6167-40CF-9B50-6BCAE222575B}" srcId="{9238D88F-3E9E-4514-B7A8-2427F6D71F11}" destId="{7002ED8C-BFF9-434C-A70E-E1F5529EA83C}" srcOrd="0" destOrd="0" parTransId="{860B5DF7-0CA6-4603-B02D-C101BF4C8DAC}" sibTransId="{14F41DBA-495F-4D79-A48F-4C46315421DC}"/>
    <dgm:cxn modelId="{A647D6BC-9616-4D1C-AB9E-9345D7BCCA68}" type="presParOf" srcId="{BFB60DB2-CB4E-43D5-AF82-ED4F07EEE570}" destId="{511BAD7B-37A7-4A46-BCC7-78D177DAE8C6}" srcOrd="0" destOrd="0" presId="urn:microsoft.com/office/officeart/2005/8/layout/hProcess11"/>
    <dgm:cxn modelId="{A46E96BC-796D-4A0D-BCBE-C79F46431D4F}" type="presParOf" srcId="{BFB60DB2-CB4E-43D5-AF82-ED4F07EEE570}" destId="{9EDEE685-F50D-4FD5-AAE6-983268730A16}" srcOrd="1" destOrd="0" presId="urn:microsoft.com/office/officeart/2005/8/layout/hProcess11"/>
    <dgm:cxn modelId="{CDAADA5D-05F1-4C1D-91C1-BE3977EBD9FA}" type="presParOf" srcId="{9EDEE685-F50D-4FD5-AAE6-983268730A16}" destId="{72BD2CBC-4849-472A-8D5C-52CC902832A7}" srcOrd="0" destOrd="0" presId="urn:microsoft.com/office/officeart/2005/8/layout/hProcess11"/>
    <dgm:cxn modelId="{FFDFA745-93F3-4979-924B-AF3C906B584E}" type="presParOf" srcId="{72BD2CBC-4849-472A-8D5C-52CC902832A7}" destId="{4F0F8716-3348-4C62-8FCF-2F7EE3A5B92B}" srcOrd="0" destOrd="0" presId="urn:microsoft.com/office/officeart/2005/8/layout/hProcess11"/>
    <dgm:cxn modelId="{616C7F7C-3F53-47CF-98E3-9BC2E65D632B}" type="presParOf" srcId="{72BD2CBC-4849-472A-8D5C-52CC902832A7}" destId="{ABE9F63E-5F0A-4A05-B4C9-CE1E3F29C118}" srcOrd="1" destOrd="0" presId="urn:microsoft.com/office/officeart/2005/8/layout/hProcess11"/>
    <dgm:cxn modelId="{80ADC4A8-1590-4657-B9D9-7169D2C42330}" type="presParOf" srcId="{72BD2CBC-4849-472A-8D5C-52CC902832A7}" destId="{EEC1AC02-B279-43BD-9AA1-DB7204510EB3}" srcOrd="2" destOrd="0" presId="urn:microsoft.com/office/officeart/2005/8/layout/hProcess11"/>
    <dgm:cxn modelId="{E3DABBED-2839-4533-850E-0084B4A42F51}" type="presParOf" srcId="{9EDEE685-F50D-4FD5-AAE6-983268730A16}" destId="{ACD8C73E-4A3B-4AED-92EF-8A4AA52ADF9A}" srcOrd="1" destOrd="0" presId="urn:microsoft.com/office/officeart/2005/8/layout/hProcess11"/>
    <dgm:cxn modelId="{0A76B9F2-D10A-401D-875E-7F8FD83D5137}" type="presParOf" srcId="{9EDEE685-F50D-4FD5-AAE6-983268730A16}" destId="{5B40AFAD-E32F-4884-9145-14EE1EFA98DB}" srcOrd="2" destOrd="0" presId="urn:microsoft.com/office/officeart/2005/8/layout/hProcess11"/>
    <dgm:cxn modelId="{547BC08F-36BD-4ACD-BE12-6091A6719E64}" type="presParOf" srcId="{5B40AFAD-E32F-4884-9145-14EE1EFA98DB}" destId="{60522536-2506-47A7-BB71-DE12284AB5C7}" srcOrd="0" destOrd="0" presId="urn:microsoft.com/office/officeart/2005/8/layout/hProcess11"/>
    <dgm:cxn modelId="{AA373E43-270A-4F6F-BA0A-574DCA9DE936}" type="presParOf" srcId="{5B40AFAD-E32F-4884-9145-14EE1EFA98DB}" destId="{531A8C4B-6D44-4955-A94A-FACB0CD1DAFD}" srcOrd="1" destOrd="0" presId="urn:microsoft.com/office/officeart/2005/8/layout/hProcess11"/>
    <dgm:cxn modelId="{9BBCD72F-9B75-4E59-9046-0E5A9FCE393C}" type="presParOf" srcId="{5B40AFAD-E32F-4884-9145-14EE1EFA98DB}" destId="{50880CEB-0AA8-4F04-9FFB-4CE82F6BE916}" srcOrd="2" destOrd="0" presId="urn:microsoft.com/office/officeart/2005/8/layout/hProcess11"/>
    <dgm:cxn modelId="{780926FC-0CB1-420C-8832-321DBE94CC8D}" type="presParOf" srcId="{9EDEE685-F50D-4FD5-AAE6-983268730A16}" destId="{B3464402-7243-44AC-B2D3-21956D4CCC4C}" srcOrd="3" destOrd="0" presId="urn:microsoft.com/office/officeart/2005/8/layout/hProcess11"/>
    <dgm:cxn modelId="{35FDCFF2-442E-475C-9A95-7B263B3055DE}" type="presParOf" srcId="{9EDEE685-F50D-4FD5-AAE6-983268730A16}" destId="{EBD6A48B-1737-4E18-8C6B-403C741120E2}" srcOrd="4" destOrd="0" presId="urn:microsoft.com/office/officeart/2005/8/layout/hProcess11"/>
    <dgm:cxn modelId="{C9FED5BD-2619-424D-9908-E5BFB72F4444}" type="presParOf" srcId="{EBD6A48B-1737-4E18-8C6B-403C741120E2}" destId="{C4A14153-51BE-4EC0-8F91-264D107A666B}" srcOrd="0" destOrd="0" presId="urn:microsoft.com/office/officeart/2005/8/layout/hProcess11"/>
    <dgm:cxn modelId="{D35181E9-70FA-4460-8000-3B41038E63A3}" type="presParOf" srcId="{EBD6A48B-1737-4E18-8C6B-403C741120E2}" destId="{D97AA9FD-B79E-43EC-94EA-27E225DB188E}" srcOrd="1" destOrd="0" presId="urn:microsoft.com/office/officeart/2005/8/layout/hProcess11"/>
    <dgm:cxn modelId="{F78324C3-BA2A-497B-9D4A-C4A28162F418}" type="presParOf" srcId="{EBD6A48B-1737-4E18-8C6B-403C741120E2}" destId="{208F048B-94EE-42F4-88BF-B19C61B1EC05}" srcOrd="2" destOrd="0" presId="urn:microsoft.com/office/officeart/2005/8/layout/hProcess11"/>
    <dgm:cxn modelId="{AF9EDAB8-193B-4F13-98DE-9387475A09BC}" type="presParOf" srcId="{9EDEE685-F50D-4FD5-AAE6-983268730A16}" destId="{60834789-C523-4F4E-BC3F-2B76E4D216A0}" srcOrd="5" destOrd="0" presId="urn:microsoft.com/office/officeart/2005/8/layout/hProcess11"/>
    <dgm:cxn modelId="{C38E2D66-23C7-4853-8571-EDF00FFF6F52}" type="presParOf" srcId="{9EDEE685-F50D-4FD5-AAE6-983268730A16}" destId="{A4B8462D-6092-4A5D-B111-CAAC3F17E694}" srcOrd="6" destOrd="0" presId="urn:microsoft.com/office/officeart/2005/8/layout/hProcess11"/>
    <dgm:cxn modelId="{C15C0B4F-91F6-4738-9AA5-CDF93B074E57}" type="presParOf" srcId="{A4B8462D-6092-4A5D-B111-CAAC3F17E694}" destId="{705AA6F0-ED78-4C16-8A74-E9648535DD9F}" srcOrd="0" destOrd="0" presId="urn:microsoft.com/office/officeart/2005/8/layout/hProcess11"/>
    <dgm:cxn modelId="{193D6F79-93DD-4CAF-B166-1857205211E8}" type="presParOf" srcId="{A4B8462D-6092-4A5D-B111-CAAC3F17E694}" destId="{E8341194-87BB-4D0A-A090-DA3B807AE188}" srcOrd="1" destOrd="0" presId="urn:microsoft.com/office/officeart/2005/8/layout/hProcess11"/>
    <dgm:cxn modelId="{13DAC02B-EA81-45CA-8E3C-DF1FD9FB369E}" type="presParOf" srcId="{A4B8462D-6092-4A5D-B111-CAAC3F17E694}" destId="{363EB5EB-0BB3-484D-8FCB-95BFC65C9A0D}" srcOrd="2" destOrd="0" presId="urn:microsoft.com/office/officeart/2005/8/layout/hProcess11"/>
    <dgm:cxn modelId="{8675FF0E-96CB-44C7-833E-0AA8396B0028}" type="presParOf" srcId="{9EDEE685-F50D-4FD5-AAE6-983268730A16}" destId="{6DA6DE2D-FE94-4289-9CF3-39CED79C62D8}" srcOrd="7" destOrd="0" presId="urn:microsoft.com/office/officeart/2005/8/layout/hProcess11"/>
    <dgm:cxn modelId="{8161BF1C-A762-4F31-B091-6E0306F92C2E}" type="presParOf" srcId="{9EDEE685-F50D-4FD5-AAE6-983268730A16}" destId="{E3DD6711-A332-4E97-83A0-6928D9361AC6}" srcOrd="8" destOrd="0" presId="urn:microsoft.com/office/officeart/2005/8/layout/hProcess11"/>
    <dgm:cxn modelId="{6708091A-854F-46A5-BADE-16D09DFEFD62}" type="presParOf" srcId="{E3DD6711-A332-4E97-83A0-6928D9361AC6}" destId="{A1C10FCE-EED1-40A5-BDDA-A8643694905B}" srcOrd="0" destOrd="0" presId="urn:microsoft.com/office/officeart/2005/8/layout/hProcess11"/>
    <dgm:cxn modelId="{19FFDA89-A03A-46B9-885B-4805C13FE32B}" type="presParOf" srcId="{E3DD6711-A332-4E97-83A0-6928D9361AC6}" destId="{054DA6A2-DFA7-4D5A-BB1D-2DCC4C7B9F26}" srcOrd="1" destOrd="0" presId="urn:microsoft.com/office/officeart/2005/8/layout/hProcess11"/>
    <dgm:cxn modelId="{DFFF58B8-1ED3-46B1-B354-7B0C4ADA50EF}" type="presParOf" srcId="{E3DD6711-A332-4E97-83A0-6928D9361AC6}" destId="{7F03025D-0F22-4B98-A218-92172C0EFCE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BAD7B-37A7-4A46-BCC7-78D177DAE8C6}">
      <dsp:nvSpPr>
        <dsp:cNvPr id="0" name=""/>
        <dsp:cNvSpPr/>
      </dsp:nvSpPr>
      <dsp:spPr>
        <a:xfrm>
          <a:off x="0" y="1625600"/>
          <a:ext cx="11155680"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0F8716-3348-4C62-8FCF-2F7EE3A5B92B}">
      <dsp:nvSpPr>
        <dsp:cNvPr id="0" name=""/>
        <dsp:cNvSpPr/>
      </dsp:nvSpPr>
      <dsp:spPr>
        <a:xfrm>
          <a:off x="5371" y="0"/>
          <a:ext cx="177711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lvl="0" algn="ctr" defTabSz="2889250">
            <a:lnSpc>
              <a:spcPct val="90000"/>
            </a:lnSpc>
            <a:spcBef>
              <a:spcPct val="0"/>
            </a:spcBef>
            <a:spcAft>
              <a:spcPct val="35000"/>
            </a:spcAft>
          </a:pPr>
          <a:endParaRPr lang="en-US" sz="6500" kern="1200" dirty="0"/>
        </a:p>
      </dsp:txBody>
      <dsp:txXfrm>
        <a:off x="5371" y="0"/>
        <a:ext cx="1777119" cy="2167466"/>
      </dsp:txXfrm>
    </dsp:sp>
    <dsp:sp modelId="{ABE9F63E-5F0A-4A05-B4C9-CE1E3F29C118}">
      <dsp:nvSpPr>
        <dsp:cNvPr id="0" name=""/>
        <dsp:cNvSpPr/>
      </dsp:nvSpPr>
      <dsp:spPr>
        <a:xfrm>
          <a:off x="622997"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22536-2506-47A7-BB71-DE12284AB5C7}">
      <dsp:nvSpPr>
        <dsp:cNvPr id="0" name=""/>
        <dsp:cNvSpPr/>
      </dsp:nvSpPr>
      <dsp:spPr>
        <a:xfrm>
          <a:off x="1871346" y="3251200"/>
          <a:ext cx="177711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Staff Meetings, Administrative Notice, Department Chair Buy-in</a:t>
          </a:r>
        </a:p>
        <a:p>
          <a:pPr lvl="0" algn="ctr" defTabSz="800100">
            <a:lnSpc>
              <a:spcPct val="90000"/>
            </a:lnSpc>
            <a:spcBef>
              <a:spcPct val="0"/>
            </a:spcBef>
            <a:spcAft>
              <a:spcPct val="35000"/>
            </a:spcAft>
          </a:pPr>
          <a:r>
            <a:rPr lang="en-US" sz="1300" kern="1200" dirty="0" smtClean="0"/>
            <a:t>December 2015-January 2016</a:t>
          </a:r>
          <a:endParaRPr lang="en-US" sz="1300" kern="1200" dirty="0"/>
        </a:p>
      </dsp:txBody>
      <dsp:txXfrm>
        <a:off x="1871346" y="3251200"/>
        <a:ext cx="1777119" cy="2167466"/>
      </dsp:txXfrm>
    </dsp:sp>
    <dsp:sp modelId="{531A8C4B-6D44-4955-A94A-FACB0CD1DAFD}">
      <dsp:nvSpPr>
        <dsp:cNvPr id="0" name=""/>
        <dsp:cNvSpPr/>
      </dsp:nvSpPr>
      <dsp:spPr>
        <a:xfrm>
          <a:off x="2488973"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14153-51BE-4EC0-8F91-264D107A666B}">
      <dsp:nvSpPr>
        <dsp:cNvPr id="0" name=""/>
        <dsp:cNvSpPr/>
      </dsp:nvSpPr>
      <dsp:spPr>
        <a:xfrm>
          <a:off x="3745266" y="0"/>
          <a:ext cx="2236380"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b="1" strike="noStrike" kern="1200" dirty="0" smtClean="0"/>
            <a:t>Policy Change, Quality Rounding, Mandatory </a:t>
          </a:r>
          <a:r>
            <a:rPr lang="en-US" sz="1500" b="1" strike="noStrike" kern="1200" dirty="0" err="1" smtClean="0"/>
            <a:t>Bouffants</a:t>
          </a:r>
          <a:r>
            <a:rPr lang="en-US" sz="1500" b="1" strike="noStrike" kern="1200" dirty="0" smtClean="0"/>
            <a:t>/Jackets/Hoods</a:t>
          </a:r>
        </a:p>
        <a:p>
          <a:pPr lvl="0" algn="ctr" defTabSz="666750">
            <a:lnSpc>
              <a:spcPct val="90000"/>
            </a:lnSpc>
            <a:spcBef>
              <a:spcPct val="0"/>
            </a:spcBef>
            <a:spcAft>
              <a:spcPct val="35000"/>
            </a:spcAft>
          </a:pPr>
          <a:r>
            <a:rPr lang="en-US" sz="1300" kern="1200" dirty="0" smtClean="0"/>
            <a:t>January-February 2016</a:t>
          </a:r>
          <a:endParaRPr lang="en-US" sz="1300" kern="1200" dirty="0"/>
        </a:p>
      </dsp:txBody>
      <dsp:txXfrm>
        <a:off x="3745266" y="0"/>
        <a:ext cx="2236380" cy="2167466"/>
      </dsp:txXfrm>
    </dsp:sp>
    <dsp:sp modelId="{D97AA9FD-B79E-43EC-94EA-27E225DB188E}">
      <dsp:nvSpPr>
        <dsp:cNvPr id="0" name=""/>
        <dsp:cNvSpPr/>
      </dsp:nvSpPr>
      <dsp:spPr>
        <a:xfrm>
          <a:off x="4584579"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AA6F0-ED78-4C16-8A74-E9648535DD9F}">
      <dsp:nvSpPr>
        <dsp:cNvPr id="0" name=""/>
        <dsp:cNvSpPr/>
      </dsp:nvSpPr>
      <dsp:spPr>
        <a:xfrm>
          <a:off x="10454" y="246885"/>
          <a:ext cx="1777119" cy="191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b="1" kern="1200" dirty="0" smtClean="0"/>
            <a:t>CMS Visit</a:t>
          </a:r>
        </a:p>
        <a:p>
          <a:pPr lvl="0" algn="ctr" defTabSz="1066800">
            <a:lnSpc>
              <a:spcPct val="90000"/>
            </a:lnSpc>
            <a:spcBef>
              <a:spcPct val="0"/>
            </a:spcBef>
            <a:spcAft>
              <a:spcPct val="35000"/>
            </a:spcAft>
          </a:pPr>
          <a:r>
            <a:rPr lang="en-US" sz="1300" kern="1200" dirty="0" smtClean="0"/>
            <a:t>December 2015</a:t>
          </a:r>
          <a:endParaRPr lang="en-US" sz="1300" kern="1200" dirty="0"/>
        </a:p>
      </dsp:txBody>
      <dsp:txXfrm>
        <a:off x="10454" y="246885"/>
        <a:ext cx="1777119" cy="1911315"/>
      </dsp:txXfrm>
    </dsp:sp>
    <dsp:sp modelId="{E8341194-87BB-4D0A-A090-DA3B807AE188}">
      <dsp:nvSpPr>
        <dsp:cNvPr id="0" name=""/>
        <dsp:cNvSpPr/>
      </dsp:nvSpPr>
      <dsp:spPr>
        <a:xfrm>
          <a:off x="6680185" y="2494488"/>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10FCE-EED1-40A5-BDDA-A8643694905B}">
      <dsp:nvSpPr>
        <dsp:cNvPr id="0" name=""/>
        <dsp:cNvSpPr/>
      </dsp:nvSpPr>
      <dsp:spPr>
        <a:xfrm>
          <a:off x="7928534" y="47727"/>
          <a:ext cx="2106206"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b="1" kern="1200" dirty="0" smtClean="0"/>
            <a:t>Implementation of Burgundy Scrubs for Operating Rooms ONLY, Monthly Updates at Cross-Campus Perioperative Steering Committee</a:t>
          </a:r>
        </a:p>
        <a:p>
          <a:pPr lvl="0" algn="ctr" defTabSz="577850">
            <a:lnSpc>
              <a:spcPct val="90000"/>
            </a:lnSpc>
            <a:spcBef>
              <a:spcPct val="0"/>
            </a:spcBef>
            <a:spcAft>
              <a:spcPct val="35000"/>
            </a:spcAft>
          </a:pPr>
          <a:r>
            <a:rPr lang="en-US" sz="1300" kern="1200" dirty="0" smtClean="0"/>
            <a:t>Ongoing 2016-2017</a:t>
          </a:r>
        </a:p>
      </dsp:txBody>
      <dsp:txXfrm>
        <a:off x="7928534" y="47727"/>
        <a:ext cx="2106206" cy="2167466"/>
      </dsp:txXfrm>
    </dsp:sp>
    <dsp:sp modelId="{054DA6A2-DFA7-4D5A-BB1D-2DCC4C7B9F26}">
      <dsp:nvSpPr>
        <dsp:cNvPr id="0" name=""/>
        <dsp:cNvSpPr/>
      </dsp:nvSpPr>
      <dsp:spPr>
        <a:xfrm>
          <a:off x="8710703"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47658" y="1598227"/>
            <a:ext cx="6313714" cy="2712515"/>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6428792" y="4469789"/>
            <a:ext cx="4951445" cy="10632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90237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923" y="1401827"/>
            <a:ext cx="8256167"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79923" y="4664108"/>
            <a:ext cx="9226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6811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923" y="1401827"/>
            <a:ext cx="8256167"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79923" y="4664108"/>
            <a:ext cx="9226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8955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7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923" y="1401827"/>
            <a:ext cx="8256167"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79923" y="4664108"/>
            <a:ext cx="9226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5162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923" y="1037934"/>
            <a:ext cx="9226550"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79923" y="4664108"/>
            <a:ext cx="9226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9763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923" y="1037934"/>
            <a:ext cx="9226550"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79923" y="4664108"/>
            <a:ext cx="9226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64851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923" y="1037934"/>
            <a:ext cx="9226550"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79923" y="4664108"/>
            <a:ext cx="9226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3652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4763278"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838200" y="346463"/>
            <a:ext cx="9472127" cy="13255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7162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4763278"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838200" y="346463"/>
            <a:ext cx="9472127" cy="13255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1807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4763278"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838200" y="346463"/>
            <a:ext cx="9472127" cy="13255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80628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47632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76327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838200" y="346463"/>
            <a:ext cx="9285514" cy="13255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632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47658" y="1598227"/>
            <a:ext cx="6313714" cy="2712515"/>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6428792" y="4469789"/>
            <a:ext cx="4951445" cy="10632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447219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47632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76327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838200" y="346463"/>
            <a:ext cx="9285514" cy="13255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7767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47632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76327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838200" y="346463"/>
            <a:ext cx="9285514" cy="13255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81587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346463"/>
            <a:ext cx="8128518" cy="13255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50554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346463"/>
            <a:ext cx="8128518" cy="13255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78906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346463"/>
            <a:ext cx="8128518" cy="1325563"/>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3397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646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989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73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48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57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47658" y="1598227"/>
            <a:ext cx="6313714" cy="2712515"/>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6428792" y="4469789"/>
            <a:ext cx="4951445" cy="10632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454824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5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33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556567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062533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556567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407904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556567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85703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539772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26911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539772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71807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539772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32903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06812" cy="132556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9406812" cy="422061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266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06812" cy="132556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9406812" cy="422061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9976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06812" cy="132556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9406812" cy="422061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651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46463"/>
            <a:ext cx="9360159" cy="1325563"/>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0679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1688063" cy="564378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7643327" cy="5643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6763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1688063" cy="564378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7643327" cy="5643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208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1688063" cy="564378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7643327" cy="5643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107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46463"/>
            <a:ext cx="9360159" cy="1325563"/>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132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46463"/>
            <a:ext cx="9360159" cy="1325563"/>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461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923" y="1037934"/>
            <a:ext cx="9226550"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79923" y="4664108"/>
            <a:ext cx="9226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54518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923" y="1037934"/>
            <a:ext cx="9226550"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79923" y="4664108"/>
            <a:ext cx="9226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8384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923" y="1037934"/>
            <a:ext cx="9226550"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79923" y="4664108"/>
            <a:ext cx="9226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7838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360159"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9360159"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D113C-3C5A-4212-8350-BC5DEFFA31A9}" type="datetimeFigureOut">
              <a:rPr lang="en-US" smtClean="0"/>
              <a:t>10/15/2017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B7613-B343-4AEC-8C91-E96CFF2AA725}" type="slidenum">
              <a:rPr lang="en-US" smtClean="0"/>
              <a:t>‹#›</a:t>
            </a:fld>
            <a:endParaRPr lang="en-US"/>
          </a:p>
        </p:txBody>
      </p:sp>
    </p:spTree>
    <p:extLst>
      <p:ext uri="{BB962C8B-B14F-4D97-AF65-F5344CB8AC3E}">
        <p14:creationId xmlns:p14="http://schemas.microsoft.com/office/powerpoint/2010/main" val="245859537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50" r:id="rId4"/>
    <p:sldLayoutId id="2147483666" r:id="rId5"/>
    <p:sldLayoutId id="2147483667" r:id="rId6"/>
    <p:sldLayoutId id="2147483668" r:id="rId7"/>
    <p:sldLayoutId id="2147483651" r:id="rId8"/>
    <p:sldLayoutId id="2147483669" r:id="rId9"/>
    <p:sldLayoutId id="2147483670" r:id="rId10"/>
    <p:sldLayoutId id="2147483672" r:id="rId11"/>
    <p:sldLayoutId id="2147483671" r:id="rId12"/>
    <p:sldLayoutId id="2147483661" r:id="rId13"/>
    <p:sldLayoutId id="2147483662" r:id="rId14"/>
    <p:sldLayoutId id="2147483664" r:id="rId15"/>
    <p:sldLayoutId id="2147483652" r:id="rId16"/>
    <p:sldLayoutId id="2147483673" r:id="rId17"/>
    <p:sldLayoutId id="2147483674" r:id="rId18"/>
    <p:sldLayoutId id="2147483653" r:id="rId19"/>
    <p:sldLayoutId id="2147483675" r:id="rId20"/>
    <p:sldLayoutId id="2147483676" r:id="rId21"/>
    <p:sldLayoutId id="2147483654" r:id="rId22"/>
    <p:sldLayoutId id="2147483677" r:id="rId23"/>
    <p:sldLayoutId id="2147483678" r:id="rId24"/>
    <p:sldLayoutId id="2147483655" r:id="rId25"/>
    <p:sldLayoutId id="2147483679" r:id="rId26"/>
    <p:sldLayoutId id="2147483680" r:id="rId27"/>
    <p:sldLayoutId id="2147483660" r:id="rId28"/>
    <p:sldLayoutId id="2147483681" r:id="rId29"/>
    <p:sldLayoutId id="2147483682" r:id="rId30"/>
    <p:sldLayoutId id="2147483656" r:id="rId31"/>
    <p:sldLayoutId id="2147483683" r:id="rId32"/>
    <p:sldLayoutId id="2147483684" r:id="rId33"/>
    <p:sldLayoutId id="2147483657" r:id="rId34"/>
    <p:sldLayoutId id="2147483685" r:id="rId35"/>
    <p:sldLayoutId id="2147483686" r:id="rId36"/>
    <p:sldLayoutId id="2147483658" r:id="rId37"/>
    <p:sldLayoutId id="2147483687" r:id="rId38"/>
    <p:sldLayoutId id="2147483688" r:id="rId39"/>
    <p:sldLayoutId id="2147483659" r:id="rId40"/>
    <p:sldLayoutId id="2147483689" r:id="rId41"/>
    <p:sldLayoutId id="2147483690"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47658" y="1598228"/>
            <a:ext cx="6313714" cy="1613058"/>
          </a:xfrm>
        </p:spPr>
        <p:txBody>
          <a:bodyPr>
            <a:normAutofit fontScale="90000"/>
          </a:bodyPr>
          <a:lstStyle/>
          <a:p>
            <a:r>
              <a:rPr lang="en-US" sz="4400" b="1" dirty="0" smtClean="0">
                <a:solidFill>
                  <a:schemeClr val="accent1">
                    <a:lumMod val="75000"/>
                  </a:schemeClr>
                </a:solidFill>
              </a:rPr>
              <a:t>NEW!</a:t>
            </a:r>
            <a:br>
              <a:rPr lang="en-US" sz="4400" b="1" dirty="0" smtClean="0">
                <a:solidFill>
                  <a:schemeClr val="accent1">
                    <a:lumMod val="75000"/>
                  </a:schemeClr>
                </a:solidFill>
              </a:rPr>
            </a:br>
            <a:r>
              <a:rPr lang="en-US" sz="4400" b="1" dirty="0" smtClean="0">
                <a:solidFill>
                  <a:schemeClr val="accent1">
                    <a:lumMod val="75000"/>
                  </a:schemeClr>
                </a:solidFill>
              </a:rPr>
              <a:t>Outcomes: Reports </a:t>
            </a:r>
            <a:r>
              <a:rPr lang="en-US" sz="4400" b="1" dirty="0">
                <a:solidFill>
                  <a:schemeClr val="accent1">
                    <a:lumMod val="75000"/>
                  </a:schemeClr>
                </a:solidFill>
              </a:rPr>
              <a:t>from </a:t>
            </a:r>
            <a:r>
              <a:rPr lang="en-US" sz="4400" b="1" dirty="0" smtClean="0">
                <a:solidFill>
                  <a:schemeClr val="accent1">
                    <a:lumMod val="75000"/>
                  </a:schemeClr>
                </a:solidFill>
              </a:rPr>
              <a:t>Researchers/Investigators</a:t>
            </a:r>
            <a:endParaRPr lang="en-US" sz="4400" b="1" dirty="0">
              <a:solidFill>
                <a:schemeClr val="accent1">
                  <a:lumMod val="75000"/>
                </a:schemeClr>
              </a:solidFill>
            </a:endParaRPr>
          </a:p>
        </p:txBody>
      </p:sp>
      <p:sp>
        <p:nvSpPr>
          <p:cNvPr id="5" name="Subtitle 4"/>
          <p:cNvSpPr>
            <a:spLocks noGrp="1"/>
          </p:cNvSpPr>
          <p:nvPr>
            <p:ph type="subTitle" idx="1"/>
          </p:nvPr>
        </p:nvSpPr>
        <p:spPr>
          <a:xfrm>
            <a:off x="6442364" y="5449726"/>
            <a:ext cx="5619008" cy="1018308"/>
          </a:xfrm>
        </p:spPr>
        <p:txBody>
          <a:bodyPr>
            <a:normAutofit fontScale="85000" lnSpcReduction="20000"/>
          </a:bodyPr>
          <a:lstStyle/>
          <a:p>
            <a:r>
              <a:rPr lang="en-US" b="1" dirty="0"/>
              <a:t>Christopher </a:t>
            </a:r>
            <a:r>
              <a:rPr lang="en-US" b="1" dirty="0" err="1"/>
              <a:t>Cordella</a:t>
            </a:r>
            <a:r>
              <a:rPr lang="en-US" b="1" dirty="0"/>
              <a:t>, BSN, RN, CNOR</a:t>
            </a:r>
          </a:p>
          <a:p>
            <a:r>
              <a:rPr lang="en-US" b="1" dirty="0"/>
              <a:t>Louise </a:t>
            </a:r>
            <a:r>
              <a:rPr lang="en-US" b="1" dirty="0" err="1"/>
              <a:t>Kertesz</a:t>
            </a:r>
            <a:r>
              <a:rPr lang="en-US" b="1" dirty="0"/>
              <a:t>, DNP, ANP-BC, CNOR</a:t>
            </a:r>
          </a:p>
          <a:p>
            <a:r>
              <a:rPr lang="en-US" b="1" dirty="0" err="1"/>
              <a:t>Nenita</a:t>
            </a:r>
            <a:r>
              <a:rPr lang="en-US" b="1" dirty="0"/>
              <a:t> M. </a:t>
            </a:r>
            <a:r>
              <a:rPr lang="en-US" b="1" dirty="0" err="1"/>
              <a:t>Nadera</a:t>
            </a:r>
            <a:r>
              <a:rPr lang="en-US" b="1" dirty="0"/>
              <a:t>, MSN, CNS, CNOR</a:t>
            </a:r>
          </a:p>
        </p:txBody>
      </p:sp>
      <p:sp>
        <p:nvSpPr>
          <p:cNvPr id="6" name="Title 3"/>
          <p:cNvSpPr txBox="1">
            <a:spLocks/>
          </p:cNvSpPr>
          <p:nvPr/>
        </p:nvSpPr>
        <p:spPr>
          <a:xfrm>
            <a:off x="5921829" y="3211286"/>
            <a:ext cx="6139543" cy="20465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Surgical Attire Initiative</a:t>
            </a:r>
            <a:endParaRPr lang="en-US" dirty="0"/>
          </a:p>
        </p:txBody>
      </p:sp>
    </p:spTree>
    <p:extLst>
      <p:ext uri="{BB962C8B-B14F-4D97-AF65-F5344CB8AC3E}">
        <p14:creationId xmlns:p14="http://schemas.microsoft.com/office/powerpoint/2010/main" val="428693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Perioperative Team Effort</a:t>
            </a:r>
            <a:endParaRPr lang="en-US" dirty="0"/>
          </a:p>
        </p:txBody>
      </p:sp>
      <p:sp>
        <p:nvSpPr>
          <p:cNvPr id="3" name="Content Placeholder 2"/>
          <p:cNvSpPr>
            <a:spLocks noGrp="1"/>
          </p:cNvSpPr>
          <p:nvPr>
            <p:ph idx="1"/>
          </p:nvPr>
        </p:nvSpPr>
        <p:spPr/>
        <p:txBody>
          <a:bodyPr/>
          <a:lstStyle/>
          <a:p>
            <a:r>
              <a:rPr lang="en-US" dirty="0" smtClean="0"/>
              <a:t>Pre-op Area</a:t>
            </a:r>
          </a:p>
          <a:p>
            <a:r>
              <a:rPr lang="en-US" dirty="0" smtClean="0"/>
              <a:t>Operating Rooms</a:t>
            </a:r>
          </a:p>
          <a:p>
            <a:r>
              <a:rPr lang="en-US" dirty="0" smtClean="0"/>
              <a:t>Post Anesthesia Care Unit (PACU)</a:t>
            </a:r>
            <a:endParaRPr lang="en-US" dirty="0"/>
          </a:p>
        </p:txBody>
      </p:sp>
    </p:spTree>
    <p:extLst>
      <p:ext uri="{BB962C8B-B14F-4D97-AF65-F5344CB8AC3E}">
        <p14:creationId xmlns:p14="http://schemas.microsoft.com/office/powerpoint/2010/main" val="167238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Rates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304" y="1592208"/>
            <a:ext cx="5048056" cy="435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86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4023" y="1525814"/>
            <a:ext cx="8579223" cy="4632939"/>
          </a:xfrm>
        </p:spPr>
        <p:txBody>
          <a:bodyPr/>
          <a:lstStyle/>
          <a:p>
            <a:pPr marL="0" indent="0">
              <a:spcBef>
                <a:spcPts val="600"/>
              </a:spcBef>
              <a:buNone/>
            </a:pPr>
            <a:r>
              <a:rPr lang="en-US" b="1" dirty="0" smtClean="0">
                <a:latin typeface="+mj-lt"/>
                <a:cs typeface="Arial" panose="020B0604020202020204" pitchFamily="34" charset="0"/>
              </a:rPr>
              <a:t>Association of </a:t>
            </a:r>
            <a:r>
              <a:rPr lang="en-US" b="1" dirty="0" err="1" smtClean="0">
                <a:latin typeface="+mj-lt"/>
                <a:cs typeface="Arial" panose="020B0604020202020204" pitchFamily="34" charset="0"/>
              </a:rPr>
              <a:t>periOperative</a:t>
            </a:r>
            <a:r>
              <a:rPr lang="en-US" b="1" dirty="0" smtClean="0">
                <a:latin typeface="+mj-lt"/>
                <a:cs typeface="Arial" panose="020B0604020202020204" pitchFamily="34" charset="0"/>
              </a:rPr>
              <a:t> Registered Nurses (AORN) (2016). Guideline for Surgical Attire. In </a:t>
            </a:r>
            <a:r>
              <a:rPr lang="en-US" b="1" i="1" dirty="0" smtClean="0">
                <a:latin typeface="+mj-lt"/>
                <a:cs typeface="Arial" panose="020B0604020202020204" pitchFamily="34" charset="0"/>
              </a:rPr>
              <a:t>Guidelines for Perioperative Practice (2016 Edition) </a:t>
            </a:r>
            <a:r>
              <a:rPr lang="en-US" b="1" dirty="0" smtClean="0">
                <a:latin typeface="+mj-lt"/>
                <a:cs typeface="Arial" panose="020B0604020202020204" pitchFamily="34" charset="0"/>
              </a:rPr>
              <a:t>(pp. 95-117). Denver, CO: AORN.</a:t>
            </a:r>
          </a:p>
        </p:txBody>
      </p:sp>
      <p:sp>
        <p:nvSpPr>
          <p:cNvPr id="3" name="Title 2"/>
          <p:cNvSpPr>
            <a:spLocks noGrp="1"/>
          </p:cNvSpPr>
          <p:nvPr>
            <p:ph type="title"/>
          </p:nvPr>
        </p:nvSpPr>
        <p:spPr>
          <a:xfrm>
            <a:off x="1264024" y="447847"/>
            <a:ext cx="7924800" cy="1204911"/>
          </a:xfrm>
        </p:spPr>
        <p:txBody>
          <a:bodyPr>
            <a:noAutofit/>
          </a:bodyPr>
          <a:lstStyle/>
          <a:p>
            <a:r>
              <a:rPr lang="en-US" dirty="0" smtClean="0"/>
              <a:t>Evidence-based References</a:t>
            </a:r>
            <a:endParaRPr lang="en-US" sz="2400" i="1" dirty="0"/>
          </a:p>
        </p:txBody>
      </p:sp>
      <p:sp>
        <p:nvSpPr>
          <p:cNvPr id="4" name="Slide Number Placeholder 3"/>
          <p:cNvSpPr>
            <a:spLocks noGrp="1"/>
          </p:cNvSpPr>
          <p:nvPr>
            <p:ph type="sldNum" sz="quarter" idx="4294967295"/>
          </p:nvPr>
        </p:nvSpPr>
        <p:spPr>
          <a:xfrm>
            <a:off x="1905000" y="6356351"/>
            <a:ext cx="2133600" cy="365125"/>
          </a:xfrm>
          <a:prstGeom prst="rect">
            <a:avLst/>
          </a:prstGeom>
        </p:spPr>
        <p:txBody>
          <a:bodyPr/>
          <a:lstStyle/>
          <a:p>
            <a:fld id="{097C91AA-96C8-4E20-ABEE-5180C2A5BFC0}" type="slidenum">
              <a:rPr lang="en-US" smtClean="0"/>
              <a:pPr/>
              <a:t>12</a:t>
            </a:fld>
            <a:endParaRPr lang="en-US" dirty="0"/>
          </a:p>
        </p:txBody>
      </p:sp>
    </p:spTree>
    <p:extLst>
      <p:ext uri="{BB962C8B-B14F-4D97-AF65-F5344CB8AC3E}">
        <p14:creationId xmlns:p14="http://schemas.microsoft.com/office/powerpoint/2010/main" val="4156227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58" y="346464"/>
            <a:ext cx="9360159" cy="1325563"/>
          </a:xfrm>
        </p:spPr>
        <p:txBody>
          <a:bodyPr/>
          <a:lstStyle/>
          <a:p>
            <a:r>
              <a:rPr lang="en-US" sz="4000" dirty="0"/>
              <a:t>Recording </a:t>
            </a:r>
            <a:r>
              <a:rPr lang="en-US" sz="4000" dirty="0" smtClean="0"/>
              <a:t>and Copyright</a:t>
            </a:r>
            <a:endParaRPr lang="en-US" sz="2400" i="1" dirty="0"/>
          </a:p>
        </p:txBody>
      </p:sp>
      <p:sp>
        <p:nvSpPr>
          <p:cNvPr id="3" name="Content Placeholder 2"/>
          <p:cNvSpPr>
            <a:spLocks noGrp="1"/>
          </p:cNvSpPr>
          <p:nvPr>
            <p:ph idx="1"/>
          </p:nvPr>
        </p:nvSpPr>
        <p:spPr>
          <a:xfrm>
            <a:off x="929158" y="1672027"/>
            <a:ext cx="9000453" cy="4458318"/>
          </a:xfrm>
        </p:spPr>
        <p:txBody>
          <a:bodyPr>
            <a:normAutofit/>
          </a:bodyPr>
          <a:lstStyle/>
          <a:p>
            <a:pPr marL="0" indent="0">
              <a:lnSpc>
                <a:spcPct val="120000"/>
              </a:lnSpc>
              <a:spcBef>
                <a:spcPts val="0"/>
              </a:spcBef>
              <a:buNone/>
            </a:pPr>
            <a:r>
              <a:rPr lang="en-US" sz="1800" b="1" dirty="0">
                <a:cs typeface="Arial" panose="020B0604020202020204" pitchFamily="34" charset="0"/>
              </a:rPr>
              <a:t>Recording</a:t>
            </a:r>
            <a:endParaRPr lang="en-US" sz="1800" dirty="0">
              <a:cs typeface="Arial" panose="020B0604020202020204" pitchFamily="34" charset="0"/>
            </a:endParaRPr>
          </a:p>
          <a:p>
            <a:pPr marL="0" indent="0">
              <a:lnSpc>
                <a:spcPct val="120000"/>
              </a:lnSpc>
              <a:spcBef>
                <a:spcPts val="0"/>
              </a:spcBef>
              <a:buNone/>
            </a:pPr>
            <a:r>
              <a:rPr lang="en-US" sz="1800" dirty="0">
                <a:cs typeface="Arial" panose="020B0604020202020204" pitchFamily="34" charset="0"/>
              </a:rPr>
              <a:t>Attendees are not permitted to record education sessions or slides, including use of audio, video, or still recordings. No cameras, electronics, or recording devices may be used during education sessions, including cell phones. Although permitted in session rooms, cell phones must be silenced. </a:t>
            </a:r>
          </a:p>
          <a:p>
            <a:pPr marL="0" indent="0">
              <a:lnSpc>
                <a:spcPct val="120000"/>
              </a:lnSpc>
              <a:spcBef>
                <a:spcPts val="0"/>
              </a:spcBef>
              <a:buNone/>
            </a:pPr>
            <a:endParaRPr lang="en-US" sz="1800" b="1" dirty="0">
              <a:cs typeface="Arial" panose="020B0604020202020204" pitchFamily="34" charset="0"/>
            </a:endParaRPr>
          </a:p>
          <a:p>
            <a:pPr marL="0" indent="0">
              <a:lnSpc>
                <a:spcPct val="120000"/>
              </a:lnSpc>
              <a:spcBef>
                <a:spcPts val="0"/>
              </a:spcBef>
              <a:buNone/>
            </a:pPr>
            <a:r>
              <a:rPr lang="en-US" sz="1800" b="1" dirty="0">
                <a:cs typeface="Arial" panose="020B0604020202020204" pitchFamily="34" charset="0"/>
              </a:rPr>
              <a:t>Copyright </a:t>
            </a:r>
            <a:endParaRPr lang="en-US" sz="1800" dirty="0">
              <a:cs typeface="Arial" panose="020B0604020202020204" pitchFamily="34" charset="0"/>
            </a:endParaRPr>
          </a:p>
          <a:p>
            <a:pPr marL="0" indent="0">
              <a:lnSpc>
                <a:spcPct val="120000"/>
              </a:lnSpc>
              <a:spcBef>
                <a:spcPts val="0"/>
              </a:spcBef>
              <a:buNone/>
            </a:pPr>
            <a:r>
              <a:rPr lang="en-US" sz="1800" dirty="0">
                <a:cs typeface="Arial" panose="020B0604020202020204" pitchFamily="34" charset="0"/>
              </a:rPr>
              <a:t>Copyright </a:t>
            </a:r>
            <a:r>
              <a:rPr lang="en-US" sz="1800" dirty="0" smtClean="0">
                <a:cs typeface="Arial" panose="020B0604020202020204" pitchFamily="34" charset="0"/>
              </a:rPr>
              <a:t>2017 </a:t>
            </a:r>
            <a:r>
              <a:rPr lang="en-US" sz="1800" dirty="0">
                <a:cs typeface="Arial" panose="020B0604020202020204" pitchFamily="34" charset="0"/>
              </a:rPr>
              <a:t>AORN, Inc. AORN’s training and educational materials are protected under federal copyright and trademark law. Only registered attendees may use our materials. Any unauthorized use of our materials is strictly prohibited. Violations of these requirements or of our valuable intellectual property rights may incur substantial penalties, including statutory damages of up to $150,000 for a single willful violation of AORN’s copyrights.</a:t>
            </a:r>
            <a:endParaRPr lang="en-US" sz="1800" dirty="0"/>
          </a:p>
        </p:txBody>
      </p:sp>
    </p:spTree>
    <p:extLst>
      <p:ext uri="{BB962C8B-B14F-4D97-AF65-F5344CB8AC3E}">
        <p14:creationId xmlns:p14="http://schemas.microsoft.com/office/powerpoint/2010/main" val="293854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046" y="327326"/>
            <a:ext cx="7886700" cy="1325563"/>
          </a:xfrm>
        </p:spPr>
        <p:txBody>
          <a:bodyPr/>
          <a:lstStyle/>
          <a:p>
            <a:r>
              <a:rPr lang="en-US" sz="4000" dirty="0"/>
              <a:t>Faculty </a:t>
            </a:r>
            <a:r>
              <a:rPr lang="en-US" sz="4000" dirty="0" smtClean="0"/>
              <a:t>Disclosure</a:t>
            </a:r>
            <a:endParaRPr lang="en-US" sz="2400" dirty="0"/>
          </a:p>
        </p:txBody>
      </p:sp>
      <p:sp>
        <p:nvSpPr>
          <p:cNvPr id="4" name="Content Placeholder 2"/>
          <p:cNvSpPr txBox="1">
            <a:spLocks/>
          </p:cNvSpPr>
          <p:nvPr/>
        </p:nvSpPr>
        <p:spPr>
          <a:xfrm>
            <a:off x="884046" y="4872617"/>
            <a:ext cx="8898308" cy="1028319"/>
          </a:xfrm>
          <a:prstGeom prst="rect">
            <a:avLst/>
          </a:prstGeom>
        </p:spPr>
        <p:txBody>
          <a:bodyPr numCol="2">
            <a:noAutofit/>
          </a:bodyPr>
          <a:lstStyle/>
          <a:p>
            <a:pPr marL="285750" indent="-285750">
              <a:buFont typeface="Arial" panose="020B0604020202020204" pitchFamily="34" charset="0"/>
              <a:buChar char="•"/>
            </a:pPr>
            <a:r>
              <a:rPr lang="en-US" sz="1600" dirty="0" smtClean="0"/>
              <a:t>Salary</a:t>
            </a:r>
            <a:endParaRPr lang="en-US" sz="1600" dirty="0"/>
          </a:p>
          <a:p>
            <a:pPr marL="285750" indent="-285750">
              <a:buFont typeface="Arial" panose="020B0604020202020204" pitchFamily="34" charset="0"/>
              <a:buChar char="•"/>
            </a:pPr>
            <a:r>
              <a:rPr lang="en-US" sz="1600" dirty="0"/>
              <a:t>Royalty</a:t>
            </a:r>
          </a:p>
          <a:p>
            <a:pPr marL="285750" indent="-285750">
              <a:buFont typeface="Arial" panose="020B0604020202020204" pitchFamily="34" charset="0"/>
              <a:buChar char="•"/>
            </a:pPr>
            <a:r>
              <a:rPr lang="en-US" sz="1600" dirty="0"/>
              <a:t>Stock</a:t>
            </a:r>
          </a:p>
          <a:p>
            <a:pPr marL="285750" indent="-285750">
              <a:buFont typeface="Arial" panose="020B0604020202020204" pitchFamily="34" charset="0"/>
              <a:buChar char="•"/>
            </a:pPr>
            <a:r>
              <a:rPr lang="en-US" sz="1600" dirty="0"/>
              <a:t>Speaker’s Bureau</a:t>
            </a:r>
          </a:p>
          <a:p>
            <a:pPr marL="285750" indent="-285750">
              <a:buFont typeface="Arial" panose="020B0604020202020204" pitchFamily="34" charset="0"/>
              <a:buChar char="•"/>
            </a:pPr>
            <a:r>
              <a:rPr lang="en-US" sz="1600" dirty="0"/>
              <a:t>Consultant</a:t>
            </a:r>
          </a:p>
          <a:p>
            <a:pPr marL="285750" indent="-285750">
              <a:buFont typeface="Arial" panose="020B0604020202020204" pitchFamily="34" charset="0"/>
              <a:buChar char="•"/>
            </a:pPr>
            <a:r>
              <a:rPr lang="en-US" sz="1600" dirty="0"/>
              <a:t>Other (describe</a:t>
            </a:r>
            <a:r>
              <a:rPr lang="en-US" sz="1600" dirty="0" smtClean="0"/>
              <a:t>)</a:t>
            </a:r>
            <a:endParaRPr lang="en-US" sz="1600" dirty="0">
              <a:ea typeface="Tahoma" panose="020B0604030504040204" pitchFamily="34" charset="0"/>
              <a:cs typeface="Tahoma" panose="020B0604030504040204" pitchFamily="34" charset="0"/>
            </a:endParaRPr>
          </a:p>
        </p:txBody>
      </p:sp>
      <p:sp>
        <p:nvSpPr>
          <p:cNvPr id="5" name="Content Placeholder 2"/>
          <p:cNvSpPr txBox="1">
            <a:spLocks/>
          </p:cNvSpPr>
          <p:nvPr/>
        </p:nvSpPr>
        <p:spPr>
          <a:xfrm>
            <a:off x="884046" y="4410291"/>
            <a:ext cx="4782766" cy="1315607"/>
          </a:xfrm>
          <a:prstGeom prst="rect">
            <a:avLst/>
          </a:prstGeom>
        </p:spPr>
        <p:txBody>
          <a:bodyPr numCol="2">
            <a:noAutofit/>
          </a:bodyPr>
          <a:lstStyle/>
          <a:p>
            <a:pPr>
              <a:spcBef>
                <a:spcPts val="600"/>
              </a:spcBef>
            </a:pPr>
            <a:endParaRPr lang="en-US" sz="1400" dirty="0">
              <a:ea typeface="Tahoma" panose="020B0604030504040204" pitchFamily="34" charset="0"/>
              <a:cs typeface="Tahoma" panose="020B0604030504040204" pitchFamily="34" charset="0"/>
            </a:endParaRPr>
          </a:p>
        </p:txBody>
      </p:sp>
      <p:sp>
        <p:nvSpPr>
          <p:cNvPr id="6" name="Content Placeholder 1"/>
          <p:cNvSpPr>
            <a:spLocks noGrp="1"/>
          </p:cNvSpPr>
          <p:nvPr>
            <p:ph idx="1"/>
          </p:nvPr>
        </p:nvSpPr>
        <p:spPr>
          <a:xfrm>
            <a:off x="957601" y="1652889"/>
            <a:ext cx="9088088" cy="1608862"/>
          </a:xfrm>
        </p:spPr>
        <p:txBody>
          <a:bodyPr>
            <a:normAutofit/>
          </a:bodyPr>
          <a:lstStyle/>
          <a:p>
            <a:pPr marL="0" indent="0">
              <a:buNone/>
            </a:pPr>
            <a:r>
              <a:rPr lang="en-US" sz="2000" b="1" dirty="0"/>
              <a:t>Christopher </a:t>
            </a:r>
            <a:r>
              <a:rPr lang="en-US" sz="2000" b="1" dirty="0" err="1"/>
              <a:t>Cordella</a:t>
            </a:r>
            <a:r>
              <a:rPr lang="en-US" sz="2000" b="1" dirty="0"/>
              <a:t>, BSN, RN, </a:t>
            </a:r>
            <a:r>
              <a:rPr lang="en-US" sz="2000" b="1" dirty="0" smtClean="0"/>
              <a:t>CNOR	</a:t>
            </a:r>
            <a:r>
              <a:rPr lang="en-US" sz="2000" b="1" dirty="0" smtClean="0">
                <a:cs typeface="Arial" panose="020B0604020202020204" pitchFamily="34" charset="0"/>
              </a:rPr>
              <a:t>No conflict</a:t>
            </a:r>
          </a:p>
          <a:p>
            <a:pPr marL="0" indent="0">
              <a:buNone/>
            </a:pPr>
            <a:r>
              <a:rPr lang="en-US" sz="2000" b="1" dirty="0">
                <a:cs typeface="Arial" panose="020B0604020202020204" pitchFamily="34" charset="0"/>
              </a:rPr>
              <a:t>Louise </a:t>
            </a:r>
            <a:r>
              <a:rPr lang="en-US" sz="2000" b="1" dirty="0" err="1">
                <a:cs typeface="Arial" panose="020B0604020202020204" pitchFamily="34" charset="0"/>
              </a:rPr>
              <a:t>Kertesz</a:t>
            </a:r>
            <a:r>
              <a:rPr lang="en-US" sz="2000" b="1" dirty="0">
                <a:cs typeface="Arial" panose="020B0604020202020204" pitchFamily="34" charset="0"/>
              </a:rPr>
              <a:t>, DNP, ANP-BC, </a:t>
            </a:r>
            <a:r>
              <a:rPr lang="en-US" sz="2000" b="1" dirty="0" smtClean="0">
                <a:cs typeface="Arial" panose="020B0604020202020204" pitchFamily="34" charset="0"/>
              </a:rPr>
              <a:t>CNOR	No conflict</a:t>
            </a:r>
          </a:p>
          <a:p>
            <a:pPr marL="0" indent="0">
              <a:buNone/>
            </a:pPr>
            <a:r>
              <a:rPr lang="en-US" sz="2000" b="1" dirty="0" err="1" smtClean="0">
                <a:cs typeface="Arial" panose="020B0604020202020204" pitchFamily="34" charset="0"/>
              </a:rPr>
              <a:t>Nenita</a:t>
            </a:r>
            <a:r>
              <a:rPr lang="en-US" sz="2000" b="1" dirty="0" smtClean="0">
                <a:cs typeface="Arial" panose="020B0604020202020204" pitchFamily="34" charset="0"/>
              </a:rPr>
              <a:t> </a:t>
            </a:r>
            <a:r>
              <a:rPr lang="en-US" sz="2000" b="1" dirty="0">
                <a:cs typeface="Arial" panose="020B0604020202020204" pitchFamily="34" charset="0"/>
              </a:rPr>
              <a:t>M. </a:t>
            </a:r>
            <a:r>
              <a:rPr lang="en-US" sz="2000" b="1" dirty="0" err="1">
                <a:cs typeface="Arial" panose="020B0604020202020204" pitchFamily="34" charset="0"/>
              </a:rPr>
              <a:t>Nadera</a:t>
            </a:r>
            <a:r>
              <a:rPr lang="en-US" sz="2000" b="1" dirty="0">
                <a:cs typeface="Arial" panose="020B0604020202020204" pitchFamily="34" charset="0"/>
              </a:rPr>
              <a:t>, MSN, CSN, </a:t>
            </a:r>
            <a:r>
              <a:rPr lang="en-US" sz="2000" b="1" dirty="0" smtClean="0">
                <a:cs typeface="Arial" panose="020B0604020202020204" pitchFamily="34" charset="0"/>
              </a:rPr>
              <a:t>CNOR	No conflict</a:t>
            </a:r>
            <a:endParaRPr lang="en-US" sz="2000" b="1" dirty="0">
              <a:cs typeface="Arial" panose="020B0604020202020204" pitchFamily="34" charset="0"/>
            </a:endParaRPr>
          </a:p>
        </p:txBody>
      </p:sp>
      <p:sp>
        <p:nvSpPr>
          <p:cNvPr id="8" name="Content Placeholder 2"/>
          <p:cNvSpPr txBox="1">
            <a:spLocks/>
          </p:cNvSpPr>
          <p:nvPr/>
        </p:nvSpPr>
        <p:spPr>
          <a:xfrm>
            <a:off x="884046" y="3559670"/>
            <a:ext cx="8582683" cy="1312947"/>
          </a:xfrm>
          <a:prstGeom prst="rect">
            <a:avLst/>
          </a:prstGeom>
        </p:spPr>
        <p:txBody>
          <a:bodyPr numCol="1">
            <a:noAutofit/>
          </a:bodyPr>
          <a:lstStyle/>
          <a:p>
            <a:r>
              <a:rPr lang="en-US" sz="1600" dirty="0">
                <a:ea typeface="Tahoma" panose="020B0604030504040204" pitchFamily="34" charset="0"/>
                <a:cs typeface="Tahoma" panose="020B0604030504040204" pitchFamily="34" charset="0"/>
              </a:rPr>
              <a:t>AORN’s policy is that all individuals who have the ability to control or influence the content of an educational activity must disclose all </a:t>
            </a:r>
            <a:r>
              <a:rPr lang="en-US" sz="1600" i="1" dirty="0">
                <a:ea typeface="Tahoma" panose="020B0604030504040204" pitchFamily="34" charset="0"/>
                <a:cs typeface="Tahoma" panose="020B0604030504040204" pitchFamily="34" charset="0"/>
              </a:rPr>
              <a:t>relevant relationships</a:t>
            </a:r>
            <a:r>
              <a:rPr lang="en-US" sz="1600" dirty="0">
                <a:ea typeface="Tahoma" panose="020B0604030504040204" pitchFamily="34" charset="0"/>
                <a:cs typeface="Tahoma" panose="020B0604030504040204" pitchFamily="34" charset="0"/>
              </a:rPr>
              <a:t> with any commercial interest. Relevant relationships must be disclosed to the learners during the time when the relationship is in effect and for 12 months afterward. All information disclosed is shared with the participants/learners prior to the start of the educational activity</a:t>
            </a:r>
            <a:r>
              <a:rPr lang="en-US" sz="1600" dirty="0" smtClean="0">
                <a:ea typeface="Tahoma" panose="020B0604030504040204" pitchFamily="34" charset="0"/>
                <a:cs typeface="Tahoma" panose="020B0604030504040204" pitchFamily="34" charset="0"/>
              </a:rPr>
              <a:t>.</a:t>
            </a:r>
            <a:endParaRPr lang="en-US" sz="16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143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247" y="523183"/>
            <a:ext cx="8528893" cy="969442"/>
          </a:xfrm>
        </p:spPr>
        <p:txBody>
          <a:bodyPr>
            <a:normAutofit/>
          </a:bodyPr>
          <a:lstStyle/>
          <a:p>
            <a:r>
              <a:rPr lang="en-US" dirty="0" smtClean="0"/>
              <a:t>Acknowledgement</a:t>
            </a:r>
            <a:br>
              <a:rPr lang="en-US" dirty="0" smtClean="0"/>
            </a:br>
            <a:endParaRPr lang="en-US" sz="1800" dirty="0"/>
          </a:p>
        </p:txBody>
      </p:sp>
      <p:sp>
        <p:nvSpPr>
          <p:cNvPr id="6" name="Content Placeholder 1"/>
          <p:cNvSpPr>
            <a:spLocks noGrp="1"/>
          </p:cNvSpPr>
          <p:nvPr>
            <p:ph idx="1"/>
          </p:nvPr>
        </p:nvSpPr>
        <p:spPr>
          <a:xfrm>
            <a:off x="1341247" y="1781510"/>
            <a:ext cx="8528893" cy="4336902"/>
          </a:xfrm>
        </p:spPr>
        <p:txBody>
          <a:bodyPr>
            <a:normAutofit/>
          </a:bodyPr>
          <a:lstStyle/>
          <a:p>
            <a:r>
              <a:rPr lang="en-US" sz="2000" b="1" i="1" dirty="0" smtClean="0">
                <a:solidFill>
                  <a:srgbClr val="2E7F7C"/>
                </a:solidFill>
                <a:cs typeface="Arial" panose="020B0604020202020204" pitchFamily="34" charset="0"/>
              </a:rPr>
              <a:t>We would like to express our deepest gratitude to Ms. Catherine Ostroski, Director of Nursing for Perioperative Services. </a:t>
            </a:r>
          </a:p>
          <a:p>
            <a:r>
              <a:rPr lang="en-US" sz="2000" b="1" i="1" dirty="0" smtClean="0">
                <a:solidFill>
                  <a:srgbClr val="2E7F7C"/>
                </a:solidFill>
                <a:cs typeface="Arial" panose="020B0604020202020204" pitchFamily="34" charset="0"/>
              </a:rPr>
              <a:t>We would also like to thank Dr. Anil Lalwani, Medical Director of Perioperative Services, for his continued support.</a:t>
            </a:r>
            <a:endParaRPr lang="en-US" sz="2000" b="1" dirty="0">
              <a:solidFill>
                <a:srgbClr val="2E7F7C"/>
              </a:solidFill>
              <a:cs typeface="Arial" panose="020B0604020202020204" pitchFamily="34" charset="0"/>
            </a:endParaRPr>
          </a:p>
        </p:txBody>
      </p:sp>
    </p:spTree>
    <p:extLst>
      <p:ext uri="{BB962C8B-B14F-4D97-AF65-F5344CB8AC3E}">
        <p14:creationId xmlns:p14="http://schemas.microsoft.com/office/powerpoint/2010/main" val="11370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199" y="1672026"/>
            <a:ext cx="8555183" cy="4351338"/>
          </a:xfrm>
        </p:spPr>
        <p:txBody>
          <a:bodyPr/>
          <a:lstStyle/>
          <a:p>
            <a:pPr marL="514350" indent="-514350">
              <a:buFont typeface="+mj-lt"/>
              <a:buAutoNum type="arabicPeriod"/>
            </a:pPr>
            <a:r>
              <a:rPr lang="en-US" dirty="0"/>
              <a:t>Identify steps taken to initiate surgical attire made in ORs across six campuses of a nationally recognized urban teaching </a:t>
            </a:r>
            <a:r>
              <a:rPr lang="en-US" dirty="0" smtClean="0"/>
              <a:t>hospital.</a:t>
            </a:r>
          </a:p>
          <a:p>
            <a:pPr marL="514350" indent="-514350">
              <a:buFont typeface="+mj-lt"/>
              <a:buAutoNum type="arabicPeriod"/>
            </a:pPr>
            <a:r>
              <a:rPr lang="en-US" dirty="0" smtClean="0"/>
              <a:t>Interpret </a:t>
            </a:r>
            <a:r>
              <a:rPr lang="en-US" dirty="0"/>
              <a:t>compliance rates, culture changes, and practice sustainability over a six-month period.</a:t>
            </a:r>
          </a:p>
        </p:txBody>
      </p:sp>
    </p:spTree>
    <p:extLst>
      <p:ext uri="{BB962C8B-B14F-4D97-AF65-F5344CB8AC3E}">
        <p14:creationId xmlns:p14="http://schemas.microsoft.com/office/powerpoint/2010/main" val="357803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Perioperative Quality/Safety Specialist</a:t>
            </a:r>
            <a:endParaRPr lang="en-US" dirty="0"/>
          </a:p>
        </p:txBody>
      </p:sp>
      <p:sp>
        <p:nvSpPr>
          <p:cNvPr id="3" name="Content Placeholder 2"/>
          <p:cNvSpPr>
            <a:spLocks noGrp="1"/>
          </p:cNvSpPr>
          <p:nvPr>
            <p:ph idx="1"/>
          </p:nvPr>
        </p:nvSpPr>
        <p:spPr/>
        <p:txBody>
          <a:bodyPr/>
          <a:lstStyle/>
          <a:p>
            <a:r>
              <a:rPr lang="en-US" dirty="0" smtClean="0"/>
              <a:t>Roles/Responsibilities</a:t>
            </a:r>
          </a:p>
          <a:p>
            <a:pPr marL="800100" lvl="1" indent="-342900">
              <a:spcBef>
                <a:spcPts val="0"/>
              </a:spcBef>
            </a:pPr>
            <a:r>
              <a:rPr lang="en-US" dirty="0">
                <a:solidFill>
                  <a:prstClr val="black"/>
                </a:solidFill>
                <a:cs typeface="Arial" panose="020B0604020202020204" pitchFamily="34" charset="0"/>
              </a:rPr>
              <a:t>Unit Rounding</a:t>
            </a:r>
          </a:p>
          <a:p>
            <a:pPr marL="1200150" lvl="2" indent="-285750">
              <a:spcBef>
                <a:spcPts val="0"/>
              </a:spcBef>
              <a:buFont typeface="Arial" panose="020B0604020202020204" pitchFamily="34" charset="0"/>
              <a:buChar char="–"/>
            </a:pPr>
            <a:r>
              <a:rPr lang="en-US" sz="2400" dirty="0">
                <a:solidFill>
                  <a:prstClr val="black"/>
                </a:solidFill>
                <a:cs typeface="Arial" panose="020B0604020202020204" pitchFamily="34" charset="0"/>
              </a:rPr>
              <a:t>Attire</a:t>
            </a:r>
          </a:p>
          <a:p>
            <a:pPr marL="1200150" lvl="2" indent="-285750">
              <a:spcBef>
                <a:spcPts val="0"/>
              </a:spcBef>
              <a:buFont typeface="Arial" panose="020B0604020202020204" pitchFamily="34" charset="0"/>
              <a:buChar char="–"/>
            </a:pPr>
            <a:r>
              <a:rPr lang="en-US" sz="2400" dirty="0">
                <a:solidFill>
                  <a:prstClr val="black"/>
                </a:solidFill>
                <a:cs typeface="Arial" panose="020B0604020202020204" pitchFamily="34" charset="0"/>
              </a:rPr>
              <a:t>Universal Protocol (Time-Out)</a:t>
            </a:r>
          </a:p>
          <a:p>
            <a:pPr marL="1200150" lvl="2" indent="-285750">
              <a:spcBef>
                <a:spcPts val="0"/>
              </a:spcBef>
              <a:buFont typeface="Arial" panose="020B0604020202020204" pitchFamily="34" charset="0"/>
              <a:buChar char="–"/>
            </a:pPr>
            <a:r>
              <a:rPr lang="en-US" sz="2400" dirty="0">
                <a:solidFill>
                  <a:prstClr val="black"/>
                </a:solidFill>
                <a:cs typeface="Arial" panose="020B0604020202020204" pitchFamily="34" charset="0"/>
              </a:rPr>
              <a:t>Surgical Counts</a:t>
            </a:r>
          </a:p>
          <a:p>
            <a:pPr marL="1200150" lvl="2" indent="-285750">
              <a:spcBef>
                <a:spcPts val="0"/>
              </a:spcBef>
              <a:buFont typeface="Arial" panose="020B0604020202020204" pitchFamily="34" charset="0"/>
              <a:buChar char="–"/>
            </a:pPr>
            <a:r>
              <a:rPr lang="en-US" sz="2400" dirty="0">
                <a:solidFill>
                  <a:prstClr val="black"/>
                </a:solidFill>
                <a:cs typeface="Arial" panose="020B0604020202020204" pitchFamily="34" charset="0"/>
              </a:rPr>
              <a:t>Immediate-Use Steam Sterilization (IUSS)</a:t>
            </a:r>
          </a:p>
          <a:p>
            <a:pPr marL="1200150" lvl="2" indent="-285750">
              <a:spcBef>
                <a:spcPts val="0"/>
              </a:spcBef>
              <a:buFont typeface="Arial" panose="020B0604020202020204" pitchFamily="34" charset="0"/>
              <a:buChar char="–"/>
            </a:pPr>
            <a:r>
              <a:rPr lang="en-US" sz="2400" dirty="0">
                <a:solidFill>
                  <a:prstClr val="black"/>
                </a:solidFill>
                <a:cs typeface="Arial" panose="020B0604020202020204" pitchFamily="34" charset="0"/>
              </a:rPr>
              <a:t>General Survey Readiness</a:t>
            </a:r>
            <a:endParaRPr lang="en-US" sz="1800" dirty="0">
              <a:solidFill>
                <a:prstClr val="black"/>
              </a:solidFill>
              <a:cs typeface="Arial" panose="020B0604020202020204" pitchFamily="34" charset="0"/>
            </a:endParaRPr>
          </a:p>
          <a:p>
            <a:pPr marL="800100" lvl="1" indent="-342900">
              <a:spcBef>
                <a:spcPts val="0"/>
              </a:spcBef>
            </a:pPr>
            <a:r>
              <a:rPr lang="en-US" dirty="0">
                <a:solidFill>
                  <a:prstClr val="black"/>
                </a:solidFill>
                <a:cs typeface="Arial" panose="020B0604020202020204" pitchFamily="34" charset="0"/>
              </a:rPr>
              <a:t>Infection Control Liaison</a:t>
            </a:r>
          </a:p>
          <a:p>
            <a:pPr marL="800100" lvl="1" indent="-342900">
              <a:spcBef>
                <a:spcPts val="0"/>
              </a:spcBef>
            </a:pPr>
            <a:r>
              <a:rPr lang="en-US" dirty="0">
                <a:solidFill>
                  <a:prstClr val="black"/>
                </a:solidFill>
                <a:cs typeface="Arial" panose="020B0604020202020204" pitchFamily="34" charset="0"/>
              </a:rPr>
              <a:t>Staff Education</a:t>
            </a:r>
          </a:p>
          <a:p>
            <a:pPr marL="800100" lvl="1" indent="-342900">
              <a:spcBef>
                <a:spcPts val="0"/>
              </a:spcBef>
            </a:pPr>
            <a:r>
              <a:rPr lang="en-US" dirty="0">
                <a:solidFill>
                  <a:prstClr val="black"/>
                </a:solidFill>
                <a:cs typeface="Arial" panose="020B0604020202020204" pitchFamily="34" charset="0"/>
              </a:rPr>
              <a:t>Perioperative Steering Committee Organizer</a:t>
            </a:r>
          </a:p>
          <a:p>
            <a:pPr marL="800100" lvl="1" indent="-342900">
              <a:spcBef>
                <a:spcPts val="0"/>
              </a:spcBef>
            </a:pPr>
            <a:r>
              <a:rPr lang="en-US" dirty="0">
                <a:solidFill>
                  <a:prstClr val="black"/>
                </a:solidFill>
                <a:cs typeface="Arial" panose="020B0604020202020204" pitchFamily="34" charset="0"/>
              </a:rPr>
              <a:t>Investigate/Compose Quality Reviews</a:t>
            </a:r>
          </a:p>
          <a:p>
            <a:pPr lvl="1"/>
            <a:endParaRPr lang="en-US" dirty="0"/>
          </a:p>
        </p:txBody>
      </p:sp>
    </p:spTree>
    <p:extLst>
      <p:ext uri="{BB962C8B-B14F-4D97-AF65-F5344CB8AC3E}">
        <p14:creationId xmlns:p14="http://schemas.microsoft.com/office/powerpoint/2010/main" val="17529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7154" y="486523"/>
            <a:ext cx="7924800" cy="944562"/>
          </a:xfrm>
        </p:spPr>
        <p:txBody>
          <a:bodyPr>
            <a:normAutofit/>
          </a:bodyPr>
          <a:lstStyle/>
          <a:p>
            <a:r>
              <a:rPr lang="en-US" dirty="0" smtClean="0"/>
              <a:t>Surgical Attire Initiative Timeline</a:t>
            </a:r>
            <a:endParaRPr lang="en-US" dirty="0"/>
          </a:p>
        </p:txBody>
      </p:sp>
      <p:sp>
        <p:nvSpPr>
          <p:cNvPr id="4" name="Slide Number Placeholder 3"/>
          <p:cNvSpPr>
            <a:spLocks noGrp="1"/>
          </p:cNvSpPr>
          <p:nvPr>
            <p:ph type="sldNum" sz="quarter" idx="4294967295"/>
          </p:nvPr>
        </p:nvSpPr>
        <p:spPr>
          <a:xfrm>
            <a:off x="1905000" y="6356351"/>
            <a:ext cx="2133600" cy="365125"/>
          </a:xfrm>
          <a:prstGeom prst="rect">
            <a:avLst/>
          </a:prstGeom>
        </p:spPr>
        <p:txBody>
          <a:bodyPr/>
          <a:lstStyle/>
          <a:p>
            <a:fld id="{097C91AA-96C8-4E20-ABEE-5180C2A5BFC0}" type="slidenum">
              <a:rPr lang="en-US" smtClean="0"/>
              <a:pPr/>
              <a:t>7</a:t>
            </a:fld>
            <a:endParaRPr lang="en-US" dirty="0"/>
          </a:p>
        </p:txBody>
      </p:sp>
      <p:graphicFrame>
        <p:nvGraphicFramePr>
          <p:cNvPr id="6" name="Diagram 5"/>
          <p:cNvGraphicFramePr/>
          <p:nvPr>
            <p:extLst>
              <p:ext uri="{D42A27DB-BD31-4B8C-83A1-F6EECF244321}">
                <p14:modId xmlns:p14="http://schemas.microsoft.com/office/powerpoint/2010/main" val="3020756603"/>
              </p:ext>
            </p:extLst>
          </p:nvPr>
        </p:nvGraphicFramePr>
        <p:xfrm>
          <a:off x="63610" y="719666"/>
          <a:ext cx="111556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011189" y="3983603"/>
            <a:ext cx="2019631" cy="1677382"/>
          </a:xfrm>
          <a:prstGeom prst="rect">
            <a:avLst/>
          </a:prstGeom>
          <a:noFill/>
        </p:spPr>
        <p:txBody>
          <a:bodyPr wrap="square" rtlCol="0">
            <a:spAutoFit/>
          </a:bodyPr>
          <a:lstStyle/>
          <a:p>
            <a:pPr algn="ctr"/>
            <a:r>
              <a:rPr lang="en-US" b="1" dirty="0" smtClean="0"/>
              <a:t>Daily Rounding Continues with Non-Compliance E-mails from Medical Director</a:t>
            </a:r>
          </a:p>
          <a:p>
            <a:pPr algn="ctr"/>
            <a:r>
              <a:rPr lang="en-US" sz="1300" dirty="0" smtClean="0"/>
              <a:t>Ongoing 2016-2017</a:t>
            </a:r>
            <a:endParaRPr lang="en-US" sz="1300" dirty="0"/>
          </a:p>
        </p:txBody>
      </p:sp>
    </p:spTree>
    <p:extLst>
      <p:ext uri="{BB962C8B-B14F-4D97-AF65-F5344CB8AC3E}">
        <p14:creationId xmlns:p14="http://schemas.microsoft.com/office/powerpoint/2010/main" val="134898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the Trade</a:t>
            </a:r>
            <a:endParaRPr lang="en-US" dirty="0"/>
          </a:p>
        </p:txBody>
      </p:sp>
      <p:pic>
        <p:nvPicPr>
          <p:cNvPr id="1026" name="Picture 2" descr="C:\Users\chc9163\AppData\Local\Microsoft\Windows\Temporary Internet Files\Content.Outlook\G0BE70Q3\periop (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303" y="1553111"/>
            <a:ext cx="3053304" cy="42741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hc9163\AppData\Local\Microsoft\Windows\Temporary Internet Files\Content.Outlook\G0BE70Q3\IMG_2593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548" y="1552780"/>
            <a:ext cx="2830558" cy="427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70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of the Trade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3" r="1571" b="1299"/>
          <a:stretch/>
        </p:blipFill>
        <p:spPr bwMode="auto">
          <a:xfrm>
            <a:off x="1137036" y="1534600"/>
            <a:ext cx="3490622" cy="45879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696" y="1534599"/>
            <a:ext cx="3540982" cy="457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315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4020340E086847AC42341D0FEAAD1B" ma:contentTypeVersion="0" ma:contentTypeDescription="Create a new document." ma:contentTypeScope="" ma:versionID="ddfd767c1a3882fb4e268ce2b68a4d8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B57B9-BB19-48CB-A7C2-9942D54AB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56F7DD6-977D-45CE-B4D2-47FA8CA48A4B}">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4A95B528-C5C7-47BD-8747-9430B1E70B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3939</TotalTime>
  <Words>489</Words>
  <Application>Microsoft Office PowerPoint</Application>
  <PresentationFormat>Custom</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NEW! Outcomes: Reports from Researchers/Investigators</vt:lpstr>
      <vt:lpstr>Recording and Copyright</vt:lpstr>
      <vt:lpstr>Faculty Disclosure</vt:lpstr>
      <vt:lpstr>Acknowledgement </vt:lpstr>
      <vt:lpstr>Objectives</vt:lpstr>
      <vt:lpstr>Perioperative Quality/Safety Specialist</vt:lpstr>
      <vt:lpstr>Surgical Attire Initiative Timeline</vt:lpstr>
      <vt:lpstr>Tools of the Trade</vt:lpstr>
      <vt:lpstr>Tools of the Trade</vt:lpstr>
      <vt:lpstr>Perioperative Team Effort</vt:lpstr>
      <vt:lpstr>Compliance Rates</vt:lpstr>
      <vt:lpstr>Evidence-based References</vt:lpstr>
    </vt:vector>
  </TitlesOfParts>
  <Company>AORN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Blocker</dc:creator>
  <cp:lastModifiedBy>Windows User</cp:lastModifiedBy>
  <cp:revision>33</cp:revision>
  <dcterms:created xsi:type="dcterms:W3CDTF">2016-07-06T14:50:55Z</dcterms:created>
  <dcterms:modified xsi:type="dcterms:W3CDTF">2017-10-16T00:16:56Z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0x0101003A4020340E086847AC42341D0FEAAD1B</vt:lpwstr>
  </property>
</Properties>
</file>